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0" r:id="rId2"/>
    <p:sldId id="455" r:id="rId3"/>
    <p:sldId id="538" r:id="rId4"/>
    <p:sldId id="554" r:id="rId5"/>
    <p:sldId id="443" r:id="rId6"/>
    <p:sldId id="457" r:id="rId7"/>
    <p:sldId id="444" r:id="rId8"/>
    <p:sldId id="447" r:id="rId9"/>
    <p:sldId id="448" r:id="rId10"/>
    <p:sldId id="449" r:id="rId11"/>
    <p:sldId id="461" r:id="rId12"/>
    <p:sldId id="555" r:id="rId13"/>
    <p:sldId id="465" r:id="rId14"/>
    <p:sldId id="568" r:id="rId15"/>
    <p:sldId id="493" r:id="rId16"/>
    <p:sldId id="494" r:id="rId17"/>
    <p:sldId id="565" r:id="rId18"/>
    <p:sldId id="561" r:id="rId19"/>
    <p:sldId id="562" r:id="rId20"/>
    <p:sldId id="489" r:id="rId21"/>
    <p:sldId id="503" r:id="rId22"/>
    <p:sldId id="571" r:id="rId23"/>
    <p:sldId id="572" r:id="rId24"/>
    <p:sldId id="573" r:id="rId25"/>
    <p:sldId id="574" r:id="rId26"/>
    <p:sldId id="576" r:id="rId27"/>
    <p:sldId id="468" r:id="rId28"/>
    <p:sldId id="469" r:id="rId29"/>
    <p:sldId id="488" r:id="rId30"/>
    <p:sldId id="581" r:id="rId31"/>
    <p:sldId id="577" r:id="rId32"/>
    <p:sldId id="563" r:id="rId33"/>
    <p:sldId id="582" r:id="rId34"/>
    <p:sldId id="569" r:id="rId35"/>
    <p:sldId id="570" r:id="rId36"/>
    <p:sldId id="578" r:id="rId37"/>
    <p:sldId id="583" r:id="rId38"/>
    <p:sldId id="463" r:id="rId39"/>
    <p:sldId id="580" r:id="rId40"/>
    <p:sldId id="292" r:id="rId41"/>
  </p:sldIdLst>
  <p:sldSz cx="12192000" cy="6858000"/>
  <p:notesSz cx="6797675" cy="99266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E65E1543-767F-4545-A51B-66FCFBD6298A}">
          <p14:sldIdLst>
            <p14:sldId id="300"/>
            <p14:sldId id="455"/>
            <p14:sldId id="538"/>
            <p14:sldId id="554"/>
            <p14:sldId id="443"/>
            <p14:sldId id="457"/>
            <p14:sldId id="444"/>
            <p14:sldId id="447"/>
            <p14:sldId id="448"/>
            <p14:sldId id="449"/>
            <p14:sldId id="461"/>
            <p14:sldId id="555"/>
            <p14:sldId id="465"/>
            <p14:sldId id="568"/>
            <p14:sldId id="493"/>
            <p14:sldId id="494"/>
            <p14:sldId id="565"/>
            <p14:sldId id="561"/>
            <p14:sldId id="562"/>
            <p14:sldId id="489"/>
            <p14:sldId id="503"/>
            <p14:sldId id="571"/>
            <p14:sldId id="572"/>
            <p14:sldId id="573"/>
            <p14:sldId id="574"/>
            <p14:sldId id="576"/>
            <p14:sldId id="468"/>
            <p14:sldId id="469"/>
            <p14:sldId id="488"/>
            <p14:sldId id="581"/>
            <p14:sldId id="577"/>
            <p14:sldId id="563"/>
            <p14:sldId id="582"/>
            <p14:sldId id="569"/>
            <p14:sldId id="570"/>
            <p14:sldId id="578"/>
            <p14:sldId id="583"/>
            <p14:sldId id="463"/>
            <p14:sldId id="58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ka Tuz" initials="MT" lastIdx="4" clrIdx="6">
    <p:extLst>
      <p:ext uri="{19B8F6BF-5375-455C-9EA6-DF929625EA0E}">
        <p15:presenceInfo xmlns:p15="http://schemas.microsoft.com/office/powerpoint/2012/main" userId="S-1-5-21-1670398141-22115980-326569147-19427" providerId="AD"/>
      </p:ext>
    </p:extLst>
  </p:cmAuthor>
  <p:cmAuthor id="2" name="Author" initials="A" lastIdx="8" clrIdx="1"/>
  <p:cmAuthor id="3" name="Jacek Kowalczyk" initials="JK" lastIdx="7" clrIdx="2">
    <p:extLst>
      <p:ext uri="{19B8F6BF-5375-455C-9EA6-DF929625EA0E}">
        <p15:presenceInfo xmlns:p15="http://schemas.microsoft.com/office/powerpoint/2012/main" userId="S-1-5-21-1670398141-22115980-326569147-22635" providerId="AD"/>
      </p:ext>
    </p:extLst>
  </p:cmAuthor>
  <p:cmAuthor id="4" name="Agnieszka Górska" initials="AG" lastIdx="2" clrIdx="3">
    <p:extLst>
      <p:ext uri="{19B8F6BF-5375-455C-9EA6-DF929625EA0E}">
        <p15:presenceInfo xmlns:p15="http://schemas.microsoft.com/office/powerpoint/2012/main" userId="S-1-5-21-1670398141-22115980-326569147-18350" providerId="AD"/>
      </p:ext>
    </p:extLst>
  </p:cmAuthor>
  <p:cmAuthor id="5" name="Iwona Kotlarz" initials="IK" lastIdx="1" clrIdx="4">
    <p:extLst>
      <p:ext uri="{19B8F6BF-5375-455C-9EA6-DF929625EA0E}">
        <p15:presenceInfo xmlns:p15="http://schemas.microsoft.com/office/powerpoint/2012/main" userId="S-1-5-21-1670398141-22115980-326569147-2097" providerId="AD"/>
      </p:ext>
    </p:extLst>
  </p:cmAuthor>
  <p:cmAuthor id="6" name="Joanna Bogacz" initials="JB" lastIdx="15" clrIdx="5">
    <p:extLst>
      <p:ext uri="{19B8F6BF-5375-455C-9EA6-DF929625EA0E}">
        <p15:presenceInfo xmlns:p15="http://schemas.microsoft.com/office/powerpoint/2012/main" userId="S-1-5-21-2658279672-1900806047-1278265348-2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AC"/>
    <a:srgbClr val="5B8E39"/>
    <a:srgbClr val="70AD47"/>
    <a:srgbClr val="3A6D90"/>
    <a:srgbClr val="23A7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77" autoAdjust="0"/>
  </p:normalViewPr>
  <p:slideViewPr>
    <p:cSldViewPr>
      <p:cViewPr varScale="1">
        <p:scale>
          <a:sx n="85" d="100"/>
          <a:sy n="85" d="100"/>
        </p:scale>
        <p:origin x="590" y="67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home\_MUW\WZ\WZ-VIII\akrasinska\Prezentacje\Konwent%20powiat&#243;w%202023\GUS%20wykresy%2018.09.2023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'Łóżka geriatryczne'!$G$3:$G$24</cx:f>
        <cx:nf>'Łóżka geriatryczne'!$G$2</cx:nf>
        <cx:lvl ptCount="22" name="Powiat">
          <cx:pt idx="0">Kraków</cx:pt>
          <cx:pt idx="1">Nowy Sącz</cx:pt>
          <cx:pt idx="2">Tarnów</cx:pt>
          <cx:pt idx="3">bocheński</cx:pt>
          <cx:pt idx="4">brzeski</cx:pt>
          <cx:pt idx="5">chrzanowski</cx:pt>
          <cx:pt idx="6">dąbrowski</cx:pt>
          <cx:pt idx="7">gorlicki</cx:pt>
          <cx:pt idx="8">krakowski</cx:pt>
          <cx:pt idx="9">limanowski</cx:pt>
          <cx:pt idx="10">miechowski</cx:pt>
          <cx:pt idx="11">myślenicki</cx:pt>
          <cx:pt idx="12">powiat nowosądecki</cx:pt>
          <cx:pt idx="13">nowotarski</cx:pt>
          <cx:pt idx="14">olkuski</cx:pt>
          <cx:pt idx="15">oświęcimski</cx:pt>
          <cx:pt idx="16">proszowicki</cx:pt>
          <cx:pt idx="17">suski</cx:pt>
          <cx:pt idx="18">tarnowski</cx:pt>
          <cx:pt idx="19">tatrzański</cx:pt>
          <cx:pt idx="20">wadowicki</cx:pt>
          <cx:pt idx="21">wielicki</cx:pt>
        </cx:lvl>
      </cx:strDim>
      <cx:numDim type="colorVal">
        <cx:f>'Łóżka geriatryczne'!$L$3:$L$24</cx:f>
        <cx:nf>'Łóżka geriatryczne'!$L$2</cx:nf>
        <cx:lvl ptCount="22" formatCode="Standardowy" name="Aktualna liczba łóżek geriatrycznych">
          <cx:pt idx="0">19</cx:pt>
          <cx:pt idx="1">20</cx:pt>
          <cx:pt idx="2">26</cx:pt>
          <cx:pt idx="3">0</cx:pt>
          <cx:pt idx="4">7</cx:pt>
          <cx:pt idx="5">0</cx:pt>
          <cx:pt idx="6">0</cx:pt>
          <cx:pt idx="7">48</cx:pt>
          <cx:pt idx="8">0</cx:pt>
          <cx:pt idx="9">51</cx:pt>
          <cx:pt idx="10">0</cx:pt>
          <cx:pt idx="11">0</cx:pt>
          <cx:pt idx="12">0</cx:pt>
          <cx:pt idx="13">0</cx:pt>
          <cx:pt idx="14">0</cx:pt>
          <cx:pt idx="15">0</cx:pt>
          <cx:pt idx="16">0</cx:pt>
          <cx:pt idx="17">0</cx:pt>
          <cx:pt idx="18">7</cx:pt>
          <cx:pt idx="19">0</cx:pt>
          <cx:pt idx="20">20</cx:pt>
          <cx:pt idx="21">0</cx:pt>
        </cx:lvl>
      </cx:numDim>
    </cx:data>
    <cx:data id="1">
      <cx:strDim type="cat">
        <cx:f>'Łóżka geriatryczne'!$G$3:$G$24</cx:f>
        <cx:nf>'Łóżka geriatryczne'!$G$2</cx:nf>
        <cx:lvl ptCount="22" name="Powiat">
          <cx:pt idx="0">Kraków</cx:pt>
          <cx:pt idx="1">Nowy Sącz</cx:pt>
          <cx:pt idx="2">Tarnów</cx:pt>
          <cx:pt idx="3">bocheński</cx:pt>
          <cx:pt idx="4">brzeski</cx:pt>
          <cx:pt idx="5">chrzanowski</cx:pt>
          <cx:pt idx="6">dąbrowski</cx:pt>
          <cx:pt idx="7">gorlicki</cx:pt>
          <cx:pt idx="8">krakowski</cx:pt>
          <cx:pt idx="9">limanowski</cx:pt>
          <cx:pt idx="10">miechowski</cx:pt>
          <cx:pt idx="11">myślenicki</cx:pt>
          <cx:pt idx="12">powiat nowosądecki</cx:pt>
          <cx:pt idx="13">nowotarski</cx:pt>
          <cx:pt idx="14">olkuski</cx:pt>
          <cx:pt idx="15">oświęcimski</cx:pt>
          <cx:pt idx="16">proszowicki</cx:pt>
          <cx:pt idx="17">suski</cx:pt>
          <cx:pt idx="18">tarnowski</cx:pt>
          <cx:pt idx="19">tatrzański</cx:pt>
          <cx:pt idx="20">wadowicki</cx:pt>
          <cx:pt idx="21">wielicki</cx:pt>
        </cx:lvl>
      </cx:strDim>
      <cx:numDim type="colorVal">
        <cx:f>'Łóżka geriatryczne'!$O$3:$O$24</cx:f>
        <cx:nf>'Łóżka geriatryczne'!$O$2</cx:nf>
        <cx:lvl ptCount="22" formatCode="Standardowy" name="Oddziały geriatryczne">
          <cx:pt idx="0">0</cx:pt>
          <cx:pt idx="1">0</cx:pt>
          <cx:pt idx="2">0</cx:pt>
          <cx:pt idx="3">0</cx:pt>
          <cx:pt idx="4">0</cx:pt>
          <cx:pt idx="5">0</cx:pt>
          <cx:pt idx="6">0</cx:pt>
          <cx:pt idx="7">0</cx:pt>
          <cx:pt idx="8">0</cx:pt>
          <cx:pt idx="9">0</cx:pt>
          <cx:pt idx="10">0</cx:pt>
          <cx:pt idx="11">0</cx:pt>
          <cx:pt idx="12">0</cx:pt>
          <cx:pt idx="13">0</cx:pt>
          <cx:pt idx="14">0</cx:pt>
          <cx:pt idx="15">0</cx:pt>
          <cx:pt idx="16">0</cx:pt>
          <cx:pt idx="17">0</cx:pt>
          <cx:pt idx="18">0</cx:pt>
          <cx:pt idx="19">0</cx:pt>
          <cx:pt idx="20">0</cx:pt>
          <cx:pt idx="21">0</cx:pt>
        </cx:lvl>
      </cx:numDim>
    </cx:data>
  </cx:chartData>
  <cx:chart>
    <cx:title pos="t" align="ctr" overlay="0">
      <cx:tx>
        <cx:txData>
          <cx:v>Aktualna liczba łóżek geriatrycznych w 2022 r.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pl-PL" sz="14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Aktualna liczba łóżek geriatrycznych w 2022 r.</a:t>
          </a:r>
        </a:p>
      </cx:txPr>
    </cx:title>
    <cx:plotArea>
      <cx:plotAreaRegion>
        <cx:series layoutId="regionMap" uniqueId="{1C1635B0-121F-445A-94F1-7E54C80871B7}" formatIdx="0">
          <cx:tx>
            <cx:txData>
              <cx:f>'Łóżka geriatryczne'!$L$2</cx:f>
              <cx:v>Aktualna liczba łóżek geriatrycznych</cx:v>
            </cx:txData>
          </cx:tx>
          <cx:spPr>
            <a:effectLst>
              <a:glow rad="25400">
                <a:schemeClr val="accent1">
                  <a:alpha val="40000"/>
                </a:schemeClr>
              </a:glow>
              <a:outerShdw blurRad="50800" dist="25400" dir="5400000" algn="ctr" rotWithShape="0">
                <a:srgbClr val="000000">
                  <a:alpha val="43137"/>
                </a:srgbClr>
              </a:outerShdw>
            </a:effectLst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solidFill>
                      <a:srgbClr val="0067AC"/>
                    </a:solidFill>
                  </a:defRPr>
                </a:pPr>
                <a:endParaRPr lang="pl-PL" sz="1100" b="1" i="0" u="none" strike="noStrike" baseline="0">
                  <a:solidFill>
                    <a:srgbClr val="0067AC"/>
                  </a:solidFill>
                  <a:latin typeface="Calibri"/>
                </a:endParaRPr>
              </a:p>
            </cx:txPr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l-PL" sz="11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48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l-PL" sz="11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51</a:t>
                  </a:r>
                </a:p>
              </cx:txPr>
            </cx:dataLabel>
          </cx:dataLabels>
          <cx:dataId val="0"/>
          <cx:layoutPr>
            <cx:regionLabelLayout val="none"/>
            <cx:geography cultureLanguage="pl-PL" cultureRegion="PL" attribution="Obsługiwane przez usługę Bing">
              <cx:geoCache provider="{E9337A44-BEBE-4D9F-B70C-5C5E7DAFC167}">
                <cx:binary>7HzZct04tuWvOPzczAQIggQrKusBIM+k0Ros2y8MTQZJECBBguPjja6P6Lif0Z/QVf/VW7ZTlpxK
pSrKWdGO6BN2yDo8wAGx9rD22qD/ej395bq6vWxfTboy3V+up19e5841f/n55+46v9WX3U+6uG7r
rv7ofrqu9c/1x4/F9e3PN+3lWBj5s49w8PN1ftm62+n13/4Ks8nber++vnRFbd70t+18ctv1leue
ufbkpVeXN7owSdG5trh2/i+v60r1nSpev7o1rnDz2dzc/vL68Ydev/r527l+872vKlia629gMEU/
ER/HAcUx+vTCr19VtZFfLuP4p5AEQYRZ/OuXHl5qGHdcj8Wle3X0ggV9Ws7lzU1723VwR59+/naC
R3fxy+uD49e/uftvv/O67o2721wJ+3w3Y9Wpy9eviq4Wn6+I+u4Wj/c/7cnPj3H521+/eQN26Zt3
HkD37Zb+0aXfrL35vF+mHuvuH3+/ub3+rigG8U+UEuZTEsWfX49Q9NFPUcioH+Dw/vJnC3oE5uFL
F/csoo9neTmsj8f9SNjutZfq//zv8VcH+T5eiSjBCFFwu8fuGDMK70bBvbc+BPIlK3kavPuRLwDs
/rM/EkhgXvOr03/8/Xr5jjiB34UoCqhP2L1jPYDrzu8QBE/C8OfL7Nfv/ux3L1zT04g9HPwC0B5+
/EfCzV22ph6/b9ID2OIgYjT8FTXA5TFscRj7IX4+XJ69aGVPg/cllT2Y4gUQ/nbQvwnk44z4mBUg
PwhCEtL7OPPNBkWEBCz8YtffkIO72/qjgPj0vtyPfMF23H/239yFb7L+n8sD7hf9PRnc/8fqKbr9
ycKeZuJPXvoNZ5N1WxXfn6jFMfVxSJ5MGPgnHAVAxan/OFN8cf31S1b0tGf9ZoYXeNhvxvxInnZV
Q+32z//5J2QO5oeMPVkuQcIPSBABFyef4+bTMPKXLe1ZIB/O8XIoH476ocBsl9vviyQUvlGMozh6
2hNx9BMwBCAID+rih0z7i2vwF6zreRh/neAbDI9+v/69/85/E8Dfzf539IgFIexMeG/Fj7M/0IK7
7E/vY9h/cmuekQa+19b8RynBdd4ul9+d44J9YxygMEJfJIHHHBeEnSDwKWX+10D2BIjihWt71sYf
TfKNnT8D5qNh/6at/0cBVaAHfO+S5Q5OP/YZidF9KfnAJwFOFiCMsP+VVzwB513l/screxbMB1O8
HMoHg34kIBvQfBcQ7r4vBwQoQTEmd/XV74RXKK1oRKKvtdcTUB6/cG3PgvlokpfD+WjYjwTozT/+
ftX+sQP8yxK6TzAlIfuqrj5wTR//BI7px3H4VZt9As/kZUt7Fs6Hc7wczYejfiQwdXF7nf8JYJIY
Ywpi+WfnJN9KQwhwBvn1i3T0jaL3hRYevGxpz4L5cI6Xg/lw1I8EZlXo78+B7uRZIPE0ol/LsYee
CYGY0YDA389YQ+/rCc/cf9nSngXz4RwvB/PhqB8JTD3/87+rW/Od8yagyRCkTEKje7geoAkUCNoi
PvbD4J4hPYHmwQvX9iycjyZ5OZ6Phv1IgHbfuet855gx9lH0tIxy13UOoDRHT8snp3+4mmfB+zL8
5bB9GfAjAQblZO0u2+8rmQBqAUMYuo9fC/8HDgjiF4J+AAFR5d4/n3BAaES9ZGnPQvhwjpfj+HDU
jwRm/c//Hot//K/rQn93PGOGSUwj/zNg4G4P8AQv9CN4hdHTXZ4vXOfoxat7FtJvpnk5qt8M/JGA
dZcOpJ8/QaP2Y4YIgpMCn17Bt7DGjGD2RUeI46cp7NkL1/YsqI8meTmkj4b9SICOlzffXS64oz0M
ZB2f/Z6QR8FNQ9CFnmSvFy9a0rMoPpji5Rg+GPRDIVjc/gk9vzgCCFnwm1oSDt6hADz18+vp8uPi
JSt6Hr/7Gf4F+O7H/L+M3u+s7dFt4s+HCT8zkSfOZv2LBybv3JHGQF3xl+j6G1B9KE9ikHyeBPWi
Ln96dXD5z/+qm7vjisXtr0771MqeRvWJKR7d8Of7/Z2t+XMOR34jrz84HXl/9jS5dJfpp1OrL776
6fahgf/N0GcPv36GeXvzy2scQpOdBDF9APDdTE+V+N/62Dfjby8798tr4LeERfSzlgc9YBy9fjXe
3l25Kz1DPwazYDGlUNWAJ5u6dfmn87VgCTgCwZcGkJUDGNTV/d2lO0u6O1wLkTsEbRB6yveHh+Eo
6yxrc795X35/ZXp9XBfGdTDx3YlcsKG7z90tF4olUDGYDy2CkKAAfkBeb64vT+CEMnwc/w+SYX9S
ZUdFp2eua5fg6bghntCttyqHJiWs5RltElxfVtlB4dlN0Z/3c7leTJUss1rXpFjNhu5qvQiVIU7K
KMlJs86xl7C4TFSW7RjJD2YcJnUVr7tF7qKm3uVjt85Ntm6YERrVB3E4JE3cXst85qZyp6hY53Gb
ymbhtGE8Cj8E9U0jt4M5ovF56V9FVc1t/IbYjYkkL8J3Y0BnTlGTemXDZ9bsw7SiwXtNVeyGMtiR
SHHWnat83E2x+0CKkWMlL0o3b3JbCDQyHgSTyIlLI38U47yIwi4ijyaO54LbIl/j8dBHk+hwl1B7
FnthMtk6aRzlla4SGdYr5ewaVPzDOmjEWPYr6Q2GV63lUaATor1tXn+YqyDxNTuhY8Ghf8Orsd9U
knEaL7DP+daGc9q6jhdTngyN4g4ZgcqFcNnEwrN94lG9RsR4vKyjFY7kUSfVTRfMV3ebOS7B4dSY
42K5DJXZLOhQFyTxl+gwtrNQ0cCLJkUF3BCNRDh668ZVyej3adWNfFDsXZcN6yD3xKSq1dKqtEY4
yZb2opZI8bY2jpt43s4TzkU0O26XdelNZcK8MOKNI3EC+auHf9byqLXzLHQ9M96baN5rl84lCmBQ
gRSFPOmtWrE+O4nRO+tZvnTDftiYMxaPlfCLeBvWeOVoLkrpPsT1MZb7Q5gDtJTb6WyQalvO47Ut
26Rtg/2e4qM5V0mZeVz2hvd1vPEV4mZxG9X1SdS5fR22OZ/G4AYpk/MsHyvu+yPhLpzqJO+9d4bU
bzpmTsp2OYuCgCZRuHTCK2WwCpF9b6ZZinFSR7pBQaKJPvBVvS+D6UAO5lJH/qbDwYHC8pRYVnPl
LUf5YE6hZSTGnK7bWa0yrztqjZ14MTfvon54FzTlvA7xMPIszG9xS9Sqb91poatd0S/bUNerXrU7
Ng37OcPHemo2rMkzMeeMk6FIR6r2pwK2xd8nzhf9OKyUDBI81hsvIImtd9Y7VXX3nnn1ZvLcTVjW
nIbvCtNwNK6WYQ/JD12fbbIiEwxARTpKlNYl16O/9maSZi7OuSsn3jRspyw6MOWVHuzxEKvLMeh3
TRBu+xIlPv4o0UcddavFZSkoNbyleE+2QZplJo3Ljg/S7NsQ7Martn47nZkL1VMxYyZUg3aWBelS
H5eoFM7fddGVCWqBq+o2yoPTbDqTsQTT6zaq6dZdZRLGxj04VbM2KG37NiFDwCHyED4hIoowXw9G
79qq4o2OBFHdcZYNSeX6CwjC70jb7IK+Smn3Vsb5uWzWJSmSOWvPmrIseWF9wnF04FfVZqIQoSgR
Axq3nT8fzkNfcWntqpdXNnNi6QkPyXXk5QmrSRLnKp2sSiXpVj6eRa+XI+pNnJGJE+qlo39t9Ilu
QxEsdFrlE06ptx/pJfXgxut+PvWWvOSUxGCXlu5bc+yKmSMwY9P0fMAfbfTGTFmS+1nid8O1nOJz
OwJeJS5FOSBhwWX82f+AsUxZHwifLuBOR2iJuazfxR7ZZr3kw6h4GZFWVNMouTc1guB67bNV6PUJ
NojrYDVPzSqL1aZQPtc44kWF02DwdgT5KUHDiRrJgR+BGX2I0b6qK1FH8YZ5dt0Zs18X8fupBTtT
Iu9mCCGVKLNu7S3DytMQESzZn6pmM3b7rPO5ybaorFZVkPMwrNNBlgKO4aTzMq7KauCTUoe+826i
8QC5jz7uV85oHlW7YVqN7EMWvYdBDc33mH4TsFPiVadjfmgKxTNwigmpXSmv5+Csk0NCJjF4b2w/
cVqZTeeapGwbUanzpYnEOFpOR3IaQ5gqDEknPQlP9cLOm4yul+WsluMRwicxPsvjgccYvCgu0kwO
PIgPEIAGITYxPSceEfm88NB2q7xblXKEMDOuPUgModWHTvZC4YC7Sm2yIVzpadnLiBMNK5NKunUV
Fbs4RoLQ464n6SirtIsv/Fimss5F4M+JJCusPJ7X+UrTLatlWk/JlPUHxaxT1Cs+d03S+JbjzF+P
SCZBnfq+gbg+bmXl8wXS5jhCtjVdoip/F/bjflyxdYnMFc7eKbaJ1cKzxvK8iCBOGu7MymQ9JNN+
14ZMZOPCY8g4g99xb37fNW/6MHiLAWfd5qnL9kxoU2Ugn4FX1NH7IZjFQtp08cY9SGdijE9xeeXD
JjSt4bTPE6+QxyVd1ktf7hddvmqKAzvQK9vow8xhiEzN+xgMw849rKdN6tFPBvZRaZwutOV5tJrx
OnSHhR04kSUn9bpsPuD2g2NH0ZCJfChFbpeeP3z25xGtuq6buS1k/uWxrPtf/3bw67Nen54H+vr+
3YNdX387qzX8+fYjd0T4/jNfTxLf8c77x4u+obOfnw37Ha777MXfJ8K/FhWfeCzyoZ0Zh8/R4CdK
igdE+n6CLzwYwyFHOIsCXRY/jOgntnvPgxE8nwLqE6ZhBM8jAQX9yoOhpQrnxu4ONgA/DYG9fuXB
OAr9MIYnXnz6r3Bg+PhvSTCcrY2BAVPfRyBuQnX2kARrDIX46BkiSt0lfgx0Jer8a+SikHsteMns
FynwVj8xtPKS2pTX+eS9MXV1WgbDxZKNToxVf13Hfp26QURACDfVIK/LNlbbfpFpResjn7Qu6Ya8
2wCzT/0pb9ImvzSkiFI2mH2qs5JPNGO8a8ttgBXjVnfAyR0Qie4uacZzoUWPDyRavF0feOdL217l
EVlSOQ7v5mKq9pv8HNm4hJwTxwk+XeaBbmht14vSE9DUCNbZdHyZooovVQVOOSnIvOoiU3HL21wD
K8vwe7+ddzEyHyx3UXRjpvactINLvKwSQ9kdN16/cypcRD2ZDyUbVaLxezaVap1ZWnHV5iS1tDgZ
yEWNqs1iC7XfzqHosxQHpREKdRvX1TvnjZcDwe9N644CFbztsAcMoSA7nIUKfDeZQsmXobi0OjjF
7Xy3exCEBlqmpB7WPgZaG4W95iFGh8PMhgRsSaYFbCzqgxrSgjlq6zr1JvN2drTZRSP8IwvHHQ7H
o8KSSvQSCP5CMwg6puOyaKVoJQHSManTHgG/Cps1m9x5Fg+Wh5HEPK7UO1s7SJ2NXYV2FQMZz1te
NUDa4BHDTtleVDPWXDOVDlWxHxasSBfYLo7bCUJWFGUresTMUEIqrwrhW79LygDycuAdV/N8IWlX
c7/O92ReGfi+wKZ+fwwt65Xr44bTodLAcX3NGcYCD7PktYJ0Xk6BTsc8Vrzz03gO30axARZRJNrT
76yG1Q4IvilYyr227066QKbgeUUSdtNHM6vDWMeW+3o+HKjOk6It11ODr6is9Z4fl9u+ncBmacaz
jtBVrlSxzkx4hIrqbXQ6l2W8GUjVcFVux8G2gtXjUTO546UKmxWbOk662nAULTr1PLol2h+4LY/G
dmLAiuXZQNTaDQM5pD1NQt+nnPW9Fii3OdxDu8W2/Ihrtem6t5VqPkS5y8XS9sd1BkvSYxLE0fuG
IMmtdEFS5a7muGgAYBJvMuCl2ViRQ9+2QIvLIsl0XHDp5C7ugNf39JQF9dumrxahtUtMaAZhrJcO
Rf8hVLoV0zjtO1dB9uudnyxu2vejFJdZv2KMsiTG5F0D5W5fTiyZ3HBeIhUKv81k4kExzvthblb+
WKw85DTvUGRWXqhvShzNScEifxU4tVNtVQqs55tAZfkqdtNZXyywd3FhgDrivQpYHM/mMuekWiYe
TVU6owZzeQIP3JwXrETg1wolJEJm5c/xwpmc+ByM3tY1UuAiSD2CrqQttwWwJRpY4JLMZWJgb5EX
x+sm7HJeO53vQpOYOmxEdHfvcKLsbVPHWkwZsETZF0k0LSWvZiiL5cJ8PscxEFh7Tq1+G3V65eAZ
4F7Lik+GmCQklRNksEnZkDeOScLREBQJuZjrniVgwVNJIWi29gYQGgA0rxQFQOjNsxMMLe+GKJ+S
vJm8Y1LO1QoVs9ozRZnqzl04lmW886jiYR0c43jc6dZIQcZacczyat3CNpSsVmBwUKF2LMxT0ChQ
goDSlhU9zJtwBJUCOFKEJRDJfJFJOU+Ud8y2XM9A4XppoMbqDAInbbY+AvPxoiyxQ3URedLwxlsq
PtjhqJuct/XMEiXWRsAwC90katZqX5FxTioCHJCw5sYsWp3YLOeW9W4lB2DWAVOgNthKxIusRa/M
XoVKKvqCVRzLRXI1yvM+84ONJ9llPFBO2rMgyBRfUFLYkiVjC2YIMs6xZtOF9cycjmAcUPTU75qg
0VD1e1Tkhr7Xi/bWvcbBnnKBmMhS88nzciHhWXKG+oWbvkDCm+Z31dSMHDSHYFClQE0FJN5Tuxh6
U7zqZcTZFF/DM4xIDDMukol1JQfrTR0NPQFPOhAAXWqoJ8lNdwsPxMe7ZjAI6J9yYlis3iNoOmol
zjeLHMtkmFEPikAeJlC9My9OQAPphDQx5XNEPA7h3Lhm2Pf65Y2VQcunxoKz56gTdcOAOBKQUlof
r1Abjys16q1fqdtBXkFa2k7MQp5tov3GhcGenNTb0pc59xYVi6iIVpJmlA9VFQul+xNUl6f57E1r
Lw6ATuNDldOAIxb1my5SoPaY8MbFcZRg1d/pEa2wnSkSJWw4yE1k4C+IJGs4cOJzP/Nmjm0W7qxD
U+K7tgMS7W1Ia8aVgyxcWOqtCpZ9QDq4yevwJhzsaVg1OPXH+rLIw5Iv2DCRSwN8wPjnfgjF3VJm
bk1dRI8H+d6x96ZnAqhJuJeXVZ9A9V9x6y3ltssqUBWMc3yY2MEkx2QBHVKEk6/XZIRwXTVtKyLK
gIoUU5P6tVG7oBtJUvnDpnQd4lVHkWhKvMVTvUBaii7r1m49DWqAC3vHZcjGZBjQldHFWdAteiMj
dAIUsOPUUghtJeOlH24HJXncFjkUDkhAiVwmVmV4B/V1LOxyqClUSm0NGiQUKHNGdTLdVftjIN8P
Tu93dDoFRYyJyDDIi+O0A4l02tk5etdFNARlCyjTZPcCUjs+o7JPB+Otggkj0frU8dY2qwXZYdt0
RdLmEP3Lqrkk3gKiViEi/GYqx/WMBn8TUpyEijAOsq3m7aD3QJ+deUnDWYwQtXcmejOX3U1LIXdW
LvpYTSAXYC+L0nhaDpSpmZiXNvUzv9tkYZxxG8orpb1Tv6DC9p1OYoUcDxt0XpTTXpRXUNAGBzhf
EI8j8O08dGUi59qlDleIDw0k+Dl8Y7CRXHtWBDWoVlngNbzuMwi3m7FlblVZHEJJz/biGTTP8lZH
NeNVlU+8cjrte1kJqIjUum0V95F1uyZqM97k+sASM6ZL5G6mftizpkNrE5v3lgZvyWRlQuroDGxf
8sinQTp6djcXrdoab7/rvC4tmrDhtsrOFbBfiKsjEkU0eLzFgg0Wsqw23S7QoJb1Ua5EXBIoOIlJ
PRxLqOcQxMEZbVFdFMIsHQYJGfKUs9EuUpYbRSX3Q5Jx2mUXRUnGVCl2DOKU4n3LDVs2QDSvfRSX
m4YhcKd8SIoFGHhQghbUZjWv8vCaMlas5zanG8SadwOzmFcSAksOfNhjtUnQuFM+2+E2+JDjAQMj
pFe5bM8yD0H+8PKPqsEbWpZz0quo5HmsL8t68NYEYmXsQvfeB4FAEgkVM22HFWw9Tqd4pUNcJiEC
Bc00SgyZfBvkOi1jVwCnAYbSOHCKkOxYaatdGXl+woytIG+HSWmi2yiq+7ST6I3zRy1qk9EdaXSi
XHdFZ722cvZEDAoFmiY+LZaldMmlqOCdvsh60bIiFHFHU0vA6KK7ax1akqwHPaZadCVsRksOYi/g
AHG3kv0kimWZU5O7gzyCyNt5RSBifVuHsljRsZ4FReFRV6tM+COygnVaONzZVVDVWHhD5HGS96CJ
t/qdqs1l4/lvAYiIEwfG2U12SjXGq2mYCChh7qxts3nliiDgEanHBFjoqgBxdTdAQQSF2ATJCf6H
lJznQ+YnNSt7UMFRnZgJuWQOB9BR2o2vpw0ysuXYEMyHIQPXq7IQxJEBVJI6PGx9bxFlDPkv9qu9
oqNL4makkz5bPubGRauoDZPAQUbzO8jtJgedBtonEeRW/DFyUSmIQX1SjfpI90UFOqitBdBXAgJW
Z0SrlrRYwmajZXdc5fZcdnRMaEdbsRzicux31PhWKHunZ8G6bKUiMdd5vEIZSPD+FIGwVjcJlAs8
p3o5N8PUi9q+KbSkIvMqvD2dAjvzmoJ6P7iiSnLW7XmNPybAXGVSd8ABZ4iiNDC1KHBz0GMw6bzp
Py7Grn1wuKT2RpzmUFyAGMWg91CxehP16qJVeOMZNcAEd7degAjaBB0k4yrkrj9RMbRDxrt9NxnR
fDRo5Q+F2aDRO2Y66FMfhadFGK11GBIQp5shUcpL26lwaaimXePjPYsDqFmg3QA1FTQsRtN9AHp2
QiqCRDa7mGuN51XMsrMoQhPXRl0XjfkQV70RcQWVSGZ7lRC57OuxoeuuNAXvwiwUNVlyoWW0zmoA
fwj6DRoUflOGUTo13cEo/YwXZdFymdlkDNwerOp9F/fHQTHYbT5lA3i2XjVZVwlUZ7Mobbsk1A0a
SLM+Q7ahvAVxiy31kmgEJX4OvGTVKJvxeuyPsSVby6BmjysOmlK9i+9mkllleeaFsKVDSUHEhR1A
Mah81CxcekDnSSHGfjGgYVHwsC74KKsA6rQO2j5qeh8vRK5bjPKd2uJw2ASm2EZTkZazmy4pm8+K
yQRJBs2BxM7Qo5qWtT82QLOhpxO6ODFo7lMLjidGCUwYlGQQB9+NCFRSZodVPLH39aKO8goSTef3
OpF9mErvaGC0WIPhVLyrXLML8/EomCnUoRpIBUQSXmYDBFNVH+AoO++6BqqKEdzYznYXlAREVOhj
ga4HAjP0AJdwaUQ2RFAoDgMH8SEHQTRU+w6F7wcfiBsUaJGgZXOaOXokXR4kgF0kVOkS0EkjoN85
Xg0rqclurgP/cFgCSFtF0d3VUj6n7ceuzK8ngk6RDzI2NSqxE8pWbTEKL1MRlMTj0QwNLbGEQSEa
ENZV1iZdHAC6IaugTiCQXnu557LwTdnOWhTzUiUVHD0Fpb0dIEbke6GsBqFLXwkCvbcWm7SXnVpN
Bai7RlYXlPW3KCCI02gcdsHSjzySpjmrfNB07BiulgUIyEBckQC9STqoLjaBDrZBVjUJvau9TMeO
2tgMXBXkROblvpbNlvTjRR1UFnbQqRTlJp1C6PUM41TvqcTz6svF1D13HlKr0p3Eoz/xrBjB0hiE
jQwyfbNoJGbir/0OAhnUqBNfHGkSVAxXyBYnFJNjv+6ggRuDJjNBK2TqIIy0kzenedAfzEWRbeOi
eO9Cc26y4DSQ8wHtlytoaK3GmJ5mdAm434THQdxloq69tERQK4RTnspwDNZG4zcLNEm9vPCgEjIb
0oeQua6mOZfQG6i1MCM0HYa8KKGjUxnhjdBXtmRVdOtSQ6ye4GnqtaXUidqVC198swAta3y467e4
amKQmiCbyA66pV5zXlWT3lYhjLqJmvKDqvo16cakz6M1ah2E/6XPBPyXLC2QabeHrU3mQftQJ8Je
zXbaj2V1IjX9qJe9xsvO4xz6yUs0CmCKLDGMAcsFo6zzchSBaT3e2LDbVDre77Dr90ZcFkKWoU1I
G+wxFlygBXxTGTukZXjtBR1kUWoPR+jHrLTsz3LCyAbKobe1mQc+ZkUI/AvkkVZnCQqBwEULKPft
PKZtHTW8GW2YekxdBmrOeYOXKyalFZRNZxWFzJiPA9AfEPsFxRRqtmJRQLZ0mTQCuPrxQLOAUxbc
AB3Zh6qNrUgFvNJrwXiA4Pf5EiSLpZehDCHGQ20AjeGTfERtOivoO5HAQB/ETAJ6Wlb0rOp4vsD7
HnYlHzeeN9/mpL0oob2ZNfnJRNiHxs+QmIJjkGOGDBc81mC+fZZT0BOnTccySKctG6BZZxOD/Y2k
vhNRD5VKyYQsdMgrk3lrvSxg9Zgkkx6OifLtsdfHsJ683WpQr0Ld9etKDofYuiK19dxCNyPbMtpc
T4zuezOkkzKPOlH2PrRUhqO6XFpRqOkQMuX/Ze88liQ3ti37RWiDdmAKBAKhM1KLCaxSQWuNr++F
Ii9ZZD/RnDx7gzuikayIygTg7ufsvfaBtJEpKpxaSZW9rIdPWZT1+/9ZV+BXU+A/txf+l3gHfzD3
f0IwPyX+P8bK/WcQza+zBX5xD35iOD+/4Q+MxtTQ5uWVk0Hv/52hUQnjaOrKVAlQGo2JdL96Bwp7
LyUIzgKmgoKo/6d3AKGMDWCppmnCppv/xD8wTX7ZvzM0msZ4jpW2NA1dB+T51T7Qp0kWnIaGa1qr
0JbDaQSbWdacYTFhF+p7u3wZbN1nCsS1m8RnKLXXdDQoxIzeiwN9U9TGxcaFVmZDBcMIbWfsmu96
EjspddvmFJkHHTVD3EoRDYUxPcpl/x4uD5V9Q9PqTC32WdMpG2SW68in0pqNSm82SSwdm6Td5Enl
y3G4HczpPpkGd07w8ENjX9a66srUq11Yeilb+hi96E2NUzxd8+JJLONDi4WXc/44cjzuykx4Q2ps
ZDna9WHoAbFwhMw3aRVu5KA8NEm2UUOxn8LwRjLELsg1z2xGwJ9yOA5VeZOpGc5Fe0UeVvylrl/L
RH0rI5xlJBR3BFcRxrjTImPTBs2hrsKX2BDXGyvVnLw+l/K+N6/p9CyH3d2IPEYJU+L0peqlCvJ9
IhpX0otjUKN3cFjHecAZFfkcUb6hXsZQW5xumnaD8M34S+uLMzfhgPXrBFN8StP+R+O1ckf5uJ8V
rjlSbXQXhyezeSniVzVaKwOv6/E6u7c2ONBOChRT0cZOr18MNrVhat0+umrth1Y0bpH2uxjpKs/7
fY5mX6rRUdWDp3CS3RRjV4qKfZ4f2qj0srp+jNvmHBr3Uh2vHn+2tbp5Y893iwI5oOBQR9Nh1qj/
2FrLSnwHje7qofQ1TQhRNEtt0X8ZYT16BZiFhq2qIdyPvWcHK9Rx35aeNY/ffWFeCqwk1O1t2l7o
SUY29STwreI0LDw7+EKU9ULCQWlyJ1KW29Syb7RpeklD8aSax3GOb2pzE3dThB6iH+ZFcrJ6OnTT
qp0Um6QPjiWXIzXcKn2oKXkzLAm7NBy94ZpTv6Q9sqJ9KIEoojLx5PmF5sjpVDT1zp8UXCRbOshN
dezqaVeF1c1cWNumAJ9SCrGVs+CS6MrD2AcbZbYdKb0sgbm1suTYxRj9848pVcEiVA62lxBtwsZG
kNLJMQsIkfHZQBvTIF8alBlhRF4shBdY9g5BDuHITwEGLKrgospuJPFoa8kuQicL+scolBxuMv+7
UPxetT7H2bpdMv2U96MnOg6TptOwYczsvMT5dSisixrOyiZUJc/Ikm1nKX4yRD31aX7fr0QH8ojH
ebtppPQ6YodLZror5WEbFdupB+BJlp0yVqz3hNNfdWTlKai/JOy+TH7mmUfRqH+oWucvunw0k3wT
K0e1SRtPTxZONgHNlSyFH3bVCdrpQFP+3GejjRBfeaFRPQOT2ZBsarA3dGsDbuCBdn3FUYauKrRb
m21BzhvVxZ45FFF20VOshjm7EXUHEdQ9m0FxKyXBbTvqZ9sy7/RK3Aal6mFVfk9jkDv9pL9QFra4
FsGTmaXHbE72BW5m00pUArUAA9P9wKzP2JvPaTUigHaXIQDTisIPq+svehN9dYV9G1SJ1y/JZgbL
G0YgmMisnrCHd20WfEsKFlAJVtBrNVWE4aYaZTu4Ao4c4A7YTG7ITgcNJnWUMujLdZbQby83NdRY
BT2mWd1HD01WTQ9UDk6C5ySHp0i+xnBnoFWuGctbBR6tTZTMjcfqYVC7k9nS6ckvaWPddXBsZnOX
QLW1Ldrrirl1K/CWrehbvUJwJTRcJAWdcGxjsjdiheXIYrQb8ydCh6ibA9XVK103SrQ0qtQ9hwuO
c5t5IyBemVPBKr2PnPky6bAmbFQ14N6cB34DyLcA9CUYn/QS1TS5uW4Av2icLCzFYjenP7Imu06g
gTU9bZuO7x3IoCEFlyGiT1lZQkRXv+k6tBCL3wJ9Y7Jy2icoGPqXGhyxAkuUKbg7ad5U3L0p7XZz
Yzs6GGNfB3cTWKNtvArV5i5n1P415WRbOGXQbsOw4pbolwQ8UjLKrVGlG1vjwAGfBBzcdMF9Q7+Q
U3TL4yUW0laeYyfGY6rHmVW9uIM9rGKTh5bhLqCaWZSgeS87Y4ifVVBOu23erKE/iPZxqVO+WDtk
SniolWMRolBO4iYAC1WW0htzdXbq9iVpWK7JrrFvpYUHQ323x0dhXepwPxofpvlmL8KREL0VUXtL
7OdAqVLIJ4FUI7vnCUI75WJSffhK0fiFwWaeSHscXr9WjU0aTWxhl7Bf7myz9O0euAo2Vq5kZ2xn
oDftUC7RVqoTv2jSTdp3exzOQySf1fKHBHKrg95KXenRcQB5cvunq1q3G61GzzU72NXZx7b3YxQz
u5tvJnlXKt92bPpNK+6HcvKMUd7FbbbNE5teMt+Ni7LvZnGRpU0V2rty5iS3b7LMk1C5kONdhQMj
6+my1bqcQMIGt+5ClwN739cmvv2wD+Zl15kv4Xi1ot4vwnmXT+Muq2nRltgtVztu+Vzm6FM1eZKW
bqMGr20p8dliM3eBI6cPVvmk5MIrSn8wC79uodyMcEeh7thp65eFepzQTgMrcGuYpdGutghot3GI
IWcXhiMgBQZV9RdMzXkwnQb1JKqVg9aEfmhQ80Sa3+WTPweCmxx4cyLZbl5NO3WALsh3ko2Evrwu
qRfX4Y+giHa5ZWK4Wcg2oSeL0OuklrsDkXefZFIEMpxshyo6T0a9yxJpdnWpd1p0zMX+LtnY0/Cs
RZ2T6PO1n5aD3Jt3Zi4dRlOJnEItnaT5VjrLsXT3f7a/+N/bORBN+q+4o3UuzC+DIv/sOH5+7o9+
QSVSaq657581PiTTH7iRsNlqGL+tAr7TAfylZVgHeK7dhA0Nb/8Fu2cUB0SUpUD9/lPkCKzo7y0D
AUoVKIEkj2rJlkna7teWYRmsmElits4zfgsEbycUXvyje0A/c1RRbZYQ1lVH6+yfLAzefgC3WW2e
JvMCAFMb0NQCOI2LTw2rowJDzYf3cGi2GPu39tR4DaSqyIZ9BrmqRIUbmMlOFuc5MjWHuQogrln/
EMO8hrGvp+mjbTyNQ+7pKxerDy+RMT4HWHs63GwNP9vC0Y7wtAlcLa2NG6+grQ5x22OOjspblxi+
NYJ4w+XKU+fjXewkC88PyLcw7+vYeB5lxKZ55X/Q1JdrBe0LunCYoH/nsN6AxzxoXbGXIKH7Tjsb
KjsC3HDYG57WacdpVBy2EDS4fiuJb5U6pQM6tgtrr1fjoQHALoCSy+Q9A1Hm4ThUELd5E8aY+7qn
AgqnWbW61GJjtTE4UuB2YM9K+IbLp4zb2uB8KF9NBXC70z+Iou8SsOl4uW9Kfm/cLZBqSPBNB2Kd
lJpbhyhlEUpvfkrGxJtxDdOMcxrrfBeCaguQ7V5pD1NqtdAQg7t01smgnDOyGuI51O6GcD7po7Zn
3Jx6BNy/BlLiJ5FyHKXgPTWUa1Qa57Ix/S6p3G6p7ltLuVla/S5LunNYqjGPzHecY7a38GG5dakq
GF90f0fXoMA47BbzvZ1cbZbOWn8ME+WuF+ybxeOs+cOAARHFmzieqTnFZp5kLjDOZwfRNaJJhtk5
q6nCSoBhkHNniaxP5NCjTvOGcodiDkga9SDMwleUbnCKfPHrRd0iOzuZ/jElD3CmdIwRsYhXjPIG
120ZVVeShTPIuRM09kmdp7MeGnjP6n6A8A9CWqvcdIWIaZPmS9d8yJXupPXkiiD5NJdHOYs+UvXO
GpLLHHsC3Gs20OqAl6mCI0c38qexi5/wsq6q6Waa9NQI+X6U27tAalx7lHI0sleTm1Nk06notg31
lVoplRdUzXUoTZxr+2YZJ04+3c3NwO8oIIOWk1DNNwQ9Lrr5KDpzCx/zbnHsTGr9VoPTBNnkNuQU
FpAXYzgM2l6byIwMyb6pS3+Khn0/4KgvZzG2rhyq96UZ4cNoMCRHKVavM5CWfBPAIdpggJnUbXup
d5ew2wwUPlIkdpMCFiIjgjWQreXy1LW6nzZp4qWxIjlFdzQpF43mc+iyu4oaRWjTVenew6SGY0Zq
xfCureWta+OXLs+urR44CWeomeAxs9yaJqdaT+CGeiXdm0l7opPfBbJ5jcdtpRKv6QLiODa2SYbN
N1X0gd25sGa3NY5K/lZjbsgm1nl1TtTPVhMnqwf2DyM31j+UOd82c+k1ceEVqe5a+qXqq+dO0p71
WDlUUfHQJtWDZn53LQVLHIW3ca0qMN4vPZcEbjvtfpTZLqYkFRLsovSYU31qs7wxitorLQrlMLnW
uDu5qriVqA65HHzr0sOYzF6gRsKF9D9UA/6otTiRjN9upltFpdxVHhOW6gS3vX65PmJ9Dl4jgrug
VvdhpR/S0NyJzD7mtESg6oO/aOpTFIankjhHW+ZU2PE+l8SLajwpinUt4QXjWCqdsCDu0UcPGIw4
3G2tObFyr2VAHtVLhNErsyr1+Tmy5ots4+bJhTf30WvaidtcaYSrNN9dVl5kI2XV5NsliA+GWZxx
EWldMz/tgKiM5cXI5h2AqSMHmKdKJuHrTocCL4oKJoa7Y03y3BVlcCqq6mo0Y+FAHO1VbdlW+uwD
mtNxKJ4mhm2n5oYTqtNLtCTPXS6/ElPdAWIcuqrikCo3Y3bN1VvZAr3hSchpFUHYEzM+aHnpLHVz
mUGWxmH+SAxI+XjlGkz9Y0ilR7J3Cfa2dCrHyO/C+z61HZvKK274ILQiwRnHMkFI5Vu9PyYZO/c8
H22zP8tBca/j6Ja2tiUUt8P1uZ1zsQvD/C2lTs/Gbm+LTyVJd2bDAz3Q7VmYsUbFgwQEk/ZPSY5f
8JxZF6vGWXhZ4MNzknlrp+DN02dGxiU0m01fXAvJ2IQQfPHQAOhEbhc9ZDLskfWjLXdd2rpd8Ing
6Kc1u8SDgtOA6LyZZFJnE/ggzoKane3hvv/5yPb4Idny+O/i77fspbbmIP9b2fgvYx7/rhv//Irf
6sB1KAzDKtGBVepA5Sfa/UcdqMKbk7ld//Nv+vCf2LmqcrzbzHpFJeaDf0jHjOFjXCImDMlJRSec
/c/il/9BHbii7Uz6VyxDQUL+m3Q8atnICRrpbqN3bqLHF2tq9kJC+VkDhFWo+TVbvwKh1zU/FqPH
ECnk+kiCEGlMn3xtIoBXFjeloe3h0p04HX3BCmqr4zy9oYqyEFsXXryNQ4/4GfzxkyZDV+7z+H7W
rmUhPFl9AMttEJb09qZQL1F7TIMfdnOvFMd87raxeEqmrSY3bluQS7wY0iGw78i8KXm+YZPAx/Fb
UEW5QzGa3xDKNpFyIePmVMa3CZrRTSQt7cKZ+5MewHkiceS2a1lAT95AAIlfyQumyzw9aoiudXZf
JLCwAZzw0jYUS/mlCY+FzYnDSs5Vqh006LF+y5qVhgKPhFAIzZm+dybo0vBunCg7ojBwNtyhbjCP
/s5cgIjatgMyo0SI48LPAJF6thbglAZ+UBJ3Upm4bT+fbQzfjPAJvt2OG/cVliasX7pXK/l2MMqN
phIMbZWtQVQPvml4AGtFCg6PAaKGgI1q4+zYa6BTRnLMADnTPnEXofyIG/E8j/p9mplfNlS+za9f
8BPYsBKiS85lfVEb6v9mwiBNmvxsCnWTWMahSe1XSdafR2V6jthY48D4CgGfKqO/SgJWroov0tQe
wjBe1e9TrSI7ab0xXMLKpJo2+vccsxicC2Y/8NJcPocTdVyusFOxqYbACbO2vIVy9FkqsuRW/byt
jOpRDNVBHZTXXg6/VKs8yAoWKkZCqeP2meI4wqo5VX8/Ng3lZpxc26J9XxqbeI49bYFCd1UPdDcY
H70K8kqiFDYrzCijjfi+sgxiVb3y1EXaXamiNWs2AVdVq4FdSTsJxJzYPhjjt13re6vTHcRu4jXk
aVtEy6FetQeegOAxr+LnQo03OudHNn4o4Jy6dJHxeUmqftaxoHbeA/W4WjXjJWtuugR7wIBbjHC4
pGSXKDGRMKRUVLQx0u9K3FOiG8CkqD8z0THVaYezPpqHqbRWoXGjBJfICDahnOyy7muO9duQKsPK
l73N0oPZhiAFcTRQQUFEFDJlmUrJr28HkJRibBJat+LUauVl0fOLDsg3iGUzmgZozw+tf5zDwdf6
AQIRxtK6hRZxuvED1uXQ969S+pz3s6dJZ0kYs9uVwXmU0bA0w3geKDbijvXRF1tiAFCc4SEwgLXS
aG8P07OAeF70h0IqL2Uen4b5WbG2MWnYqTuWJiI8ZrH00nRbG3OjEldZ8uMRUZR8YAF9WEz5SWus
TTjWZ22R/DmPH8MkuUaj8jJMwzkqrYMet16q9TMsCZRiP4tV8gNs+qTm9nVLkulX85dlPpg4xNYU
X6cKhHqIT8vcXuchdYm8DHS+YXoQQZ77VjO6UKyPrZ7sJHO+R307CzyR3kLrWm4HrXYsu3xLp2I7
90HrmsmPMhpM15QnryaPrPbBTZh0uyY13tI0XNFsL7coRXRoqmkWPOLhztYPdZTt+zbymiUiaGB/
mEXtglKa2Y9afGjyQQ5q7Br7xejZa4z0MZv25KxhZWgc4m/oG0KXjiQ3W/hAa7o3+r3SbsfhvmXv
yfQXuzy2LKUhvszzcB83iw2AnWzD4lOnDmUxeqZCmFXSPTt7p/z9koHIlLjmP+u7dqKoUiXdsYmV
SnZDmROcoL1YvUboVWGxK8x2g/zrC8KjGcowpuKubxScDfXS8WwSl9gtmnIuGgPnf/lIM8OZtGE7
peWx6PSbabGfKtl4DWlja664Ig9uFDduohafcdl41ZSR7cj92ASMDUZ71wfjRRH9WYmXA8gysEnq
kkLZWZZEt0sSs1eOCW5WNBImH+3+MyFS2KyXHDJ6sc9GNXs20Xl5Bi4YanfRbQo34z6iSdenAn28
gxmZFpIHHXu87ifqU2N+meZenedNIfYLG/VUTT/qIPOnJD7JWXkfwep1CycgG/CeZXYQYDAkgFwN
bDk3qltpsL2UQKxWIgdnNEO5xo+cpYdSnR571TylwQJVZN61YjgPYqZehfFEAhTxQVfylP2pwonM
72amC8Swq1VwltMcopQoetS+IMZvpKStnCmDQg5uWkDkhXfCyZE/dsHNmKfhprHVPT6f/++a8Lea
0DTIBP63NeEfc9z/Xg/+/PgfuqBgkJVGRcjAFZOxF//SBUEJ4AgEo+pkZD5mYvwqC6qywSAlyjNd
/S26+AtJQBrJhPJiWIfCzLN/QhIIHYHx/yEJ+AsE74ey5bUy/assGMohWuEcmmzpq6r12LTytLeY
XOAMbb2B8XZkCQocySCOH5K22ASR7ep4iV02MFlgbzL3QFOxr9rPkW1gJqemZgTSJg5jAgT9HO4T
WbloA2h6t60l6yCrDdh0lfhGmV/iKr+pkOGGAL8dYT5TpH0ahVslkXb6WH7afKdIZY/yoPKsRNqI
pMTlnNws8ZUUYzU+tU24T9s1MrnQscatS9Rrq6eYxYV8T+Scwr6F/NQhTDXQezUKd6qkXqS6/dIa
qCRt28rGG6zRvuqty6SM16Eyt1Wp3I85qfBI9UJZkK33Wql6Kux+G+vGVg8nT6+6kQS2dMjr7ipG
4yLH9MOi/BEVc7KGwDfkvEoVCaVxtIVkVCfxt+EaquFd1zdbAbLV47KEClLsOHg2aaS5eYxmHasj
3Av9TTaSjRilbVuaD/J4n6SvIVqWYbfOKGOnIhtak4Suden6/k0lQGitpnt11xnsU+M6VKB/Z07M
QSQ4/GaB6kKZxCbBAJZdTiPKzgDZGPtlUPvy3G/6lr92eCEL7cIswtS1vhId1NF2Mzxlenp3tp6Z
LvCkptJnuYxs+2OyK6La75N2P/ZERyj4UggLqR0YDBARQ9XOZjUpJxA6X7Z0khnE8OKP1vakErYq
M+5g5yiCw9TR8x0KGpkN/dRlPc+btlesuwWoNVTOWW86PwEWiuly9BTlq2dSx/jckgKSgxfmMwTj
aaEKaiKowEVC46i2GSKkPFPCW7Q24TRA5A4IxJ3qa8mLOtz0JOxTj3DAvtOyraZj11S7NCKhX4VX
qcuPNaGcQZaOyiTu8krbZQUGHEwziqpslCYowXK25K1VgDt8zhJgxLyS/qUzlqTmROamFNe2iUs8
fcx4hJ3+pBoXAwu+bK6leVgHoBRyxJlDlTi36Dy7jESolKIHWZc4eAq4IEtM8KLZogIquekF2qHr
n5iXMxSXJfb6emPpL6rlpcO9RfRVfqg1vzJeJHBBGiXdJjAMWT6Nbqd90hE6Q//Qd9hN06OdX9Vs
b8TH2NyWSepkxLtIGDpzAa/trfJimd9n5iG271f+FKQt1UFV/FmDymdWjIg2MzSlUk1eIdJNAeVf
ps9CucjBp1acteo512Y/UxnnU1qvrbEa+/dmonBQEpVgiAmDfKArY3cygfvmJzlajrI6bsOYW91A
dHQ2vvx4nBtpN8ec3O3rFJiUcsuNVUabvoqUTd2Pfjqo34OReoZeXWbijnmZkM2Js23L+Hp2mlS6
SSNWpJbSMEXhYUru2iZDN41do3xIRXkO+tdCeaZ+djrU7B7OPx3I86WlE+fwQdJ7HyAT5jrrwAZI
KdY5I1z4BUq5LfHi0QBDfSfqaKtS45XSec44ntn0T2iAj2N6nKT6KtB3op6STmwMibRpGGxGsZds
dKK5Z/aFtijOCDKN6AyBWKZHYyrWgOVGCW3PgjA27GOnqgclfM4S+ziqyp3c9FvDrp9UMRteZpJ+
M7Q+A6LgcTJq+tQsMd8VseL28bwzbeu8CLwI0yIs1ug3bTdoWyMev+YAzMHAvG/wFeTpbBbGW2W2
vlpgiUtxTr80epZ1mubMg9vdjmruTdZ8tTvd1/T6HQyz2oQBARndZKgOEbKG66gW9bmrwJj5sYpb
oz6OdnyVUwKOg7pfyjRyFGX4XsphOSA/1HUWP5lj3u0UWuI9Qxc+Jan2tND8XBTjGsfNU2UNZ2lQ
jrLZvxp0kf0QndKwfCai9cjX2U6jype1uVKXyZ8EZ1VjX5amKNxC4RqQ56AzLZqjaQ7Sc9hzO8eu
eI6hU7oVUxnhVVI5O0htdSoays6WPKK2oi3KCrngkdRMoBrS5ZgPrT8bxQ8VJsbInwOEjF58WvFz
UoKKr3ZLV2+Yn7RTaItAcAsYm8zk/lZl64s68bqVxmmg0eOVz8Fi8XV8XUmRPGUleHpQHqL310jN
zxJZGMdcaZ8M7AcZhgbKIqBjfcrB4usrH6RUJJJpisCGqi7eJcNjCUwkgIoS4KK682tQo2CwdrxJ
x7NAkCQ4tYXTQwdNapLnmbZV6CDdgEs6pFKwPGvgTDNYUxa990BONrCTRAo7zC4TcLLe2+wFysMC
GhWhdxSkezZmKLZ2UtyQc9i1QHF9E0AJJEC1rW+0p9T8XuaXEP4qBM8qMusgUJJU+KzS+oT4dqKW
n9Wwt2X6kNW6W+iXNn/rRvUuyohC6QP7UAClCJ/PRDO3MjejGt700zFZMTFwsTYQN/Yy3SorR6b8
BMq8klBwU15FcaImnwDPJOJK7SUHRmsSFC7gtNTovmVMHeV+Ikc6Tp4QxTGp8vcEe0IJUwJgQ/NV
Vc0mm4ntFNZXP63egP4dpzLTrMaHGFCOOPdGI/pmzXcCjK4HpwtWrk7S7yMwuxTcrgG7A1QJgPDS
BBiP3JoCnFeskF5JEABob4b4yoH4mrDFjfroIvi41lWYM9Dpl8GOnTUwHRq7tjiG/VsLGAiTk6ts
HvHrbLwk4Snt7laoupZOY7VPGbElh+KHDWwo6XiMnB0CodiIvxIZmGu5FrOSOKZ6MWLb7+PQR8Um
hZRzyLS4IPkxBnAsAR2XSibWRIs8rAwk/tCdHDx35jVs9yg7AljSdXYR4GQFQBmm+gNjXY8DGFAD
ZKlnRI4qigJNFK+pVCq+atQI+iTQuhxAkwluwGdipTZnRfUCMM4RnDOfDFKf6QYD4JCAe85gnwr4
ZwcGuqw4KJJcAR5qqf0ul7XISY3KK7r+ISuYCMNMOYbyhDHBxmp5nI1uEyPktwOYD1BJ255LQz0K
AB+grTFy7HitY8XsWvNuVK+CcQxOjsDBsBfNJsChPRUV2cKEHrOd3uDqiZn2/ihVl7W911JIlOLf
3dW/ph0yVP2/6q4YgP23d+D+SVz8/OifnZWpr10SSIXFWf5LY8VcdpXJ7EysovmyALF/F9oZZmia
vANFrPP3+bAOBvFnZ2Uw+5B33tj8CdBv7Z90Vor5H3RWhmqquk70fH0FKX3fr8BFpkzIu4NpwJCB
IaeBsTG0mqlTfXKuavFp98+SdI7C+SJq6gxlIUcxmD9aK/nOEtJL+eBIxU4KpG0gGpKjaHha7lfN
2Y5vRjRQQXXX141fzeaW1TAxjYjJiapjBdVV6fnjtV2iFDCNYwSiK8rbMD4z1cEZmeM1gEmVi7Yr
R1xBYd81xkT0NZq9nHkjJRowA5x6J7Ua2DBk8+EuGuqtirIWL74SJPuOUVOkIJRqX+W5a5pAsXrn
lJW9GdbkfDpvjLyG5GJUVPWlJakbYgVnBe1K/L2QsGlqVmryI8em7YPPnvCyyDovGimGTZBvMmIl
6UL5BED9PhrZya4spjVRTCbFNs1adxgOBDP2QRCeG/YZ1HGjo0mNmoM2ao9BqRMv3CW8YmoNTZ2b
ljpzDMwfoXgcVPDWVLtWavk5ATsGtDp6FjzoVAr1QES8segvLPlQrjJ/1E+30ZA/4qecixYSTLfW
0Ok2VYwHyU78DFaFlNR46iFi+ky7JmqyX0R2ZDuh5g8bX2M0jtEAbI/QmkHbeVZnX3Sig0oN/8IJ
s1q/nWH5ZTq7QR/so3S5VxVQR7DFfFC2JgPwAOHPXU1XYTS3hfTWabjfdTe5jE3Z6j1RH1lsSdNx
iaZXUy8O4RAeIyiJKTtWshZypk+nuZm+u97yNbna/VsE+k0EEvL/z1DWX99L9Hcd6Oc3/L5bKf8H
Box55uo650qYf45lRQdis1IMGzVIUVWZjeRPW5BxrLz/Wf8dAvszUbK+aE02oXQsE3NQNhB2/jWb
6y/jw5hL+/u//zqVlRd3/V0H4oVs4GEG+yIQMBNp/7pb2XmcU2aThhKDjV8nNI+g3a1VftvGfFUp
JBqrPySpTNHIkJnAnO4CTbqoJiXpIAa0CNDWlkkfeYwYLYxjlg7vEpW3BNsbJ5z/BcMVDeukL1hk
mZkpZGob+T0rEmZFjbl0snN6/gIqS1/mhvUpqlPTDNpHpZITVEcy4wyHbD91Xeqeshnr3IIQ2iK8
MfzDQFqKqDLopubKjxXlqUyTnOo335kxM7B0xhBNhuIrMvZkTrrVmavxWs/pOZNlGgDlbk7nYxlL
B7OJp22tZp8EvL9nu3hhbs9zLFFphR2jmOLyQ1TibQrki6Qmx1wJvuqIZEgRf+kBJb0li4NkCwQH
C9QJbehDEuB2OWpt0zIizpqNU0pEjG5vvi7G/GiFsUaITL6J6uR91k2sS/F/2TuvHMmRdEuviICR
NNLIV6frcPfQKl+IUEmtNbdy1zP7mo9Z1VWVOX3vdL0NBgU0Oh+y0sPDhdkvzvkOTKq20pJdmXGw
1mX5HBvTu8n6AMVwp6P3F99wLGL+MOe3dJh2jBjP7HyLTWHEkFJFyHy87lc+PCPPyVmCgUgLvbQI
tspl3uAkfeT5cX6TUUtLY9yXdfoIAejdkU16nqz+utWzALm3BWomhFch5aNfmewzWBzip02AL9Z3
uWqOjp3f6WZ/MZPqORyxobRT4RUMjXiQTR1TtaPD5SlpiX/bdv14SfP8WzT6xxlBb6/k7TiHZ2us
t5pmOzwqutpqotvoy/m967kyNFYZWkh1iUNJbbNyPuglM0FVPAlXO6uJn6CJdS3lsWQPF/XFfW0b
5m6ItA+rx7/paz12QrQpVgZYjZI0bLrNnDpnsDi7Qo6PNBqQAGitgvqxV/hfc30bSgNZRnPb9BGi
tgzKS7QJ6YwKg/5kyq7Swd77Ut9EOZX5ZK5n+43AtY0JC9CxhhPVLzQb/yhKyGGuw4gHWczggtZ1
nwen3aQK3IhdPYzttOIz+YAneiWbr9YxLnbcfgCOWJvIUNyuPMi23SxvuHMBS4vn5aCMaWsI+TbU
Dx38UDVbWPyraVvZ8amzv4o8W9cVdLL8oTV8r5kyvMwmak+wVlAiC10eADUCMQ1PstXQ5fiHToPs
odV7bKf3XWXcQyvhHWP4C57SjT77BPJHZ7xlFl/c4X4UwzrUsr3RTVdleKpk8dhMUb9qA23T2ExD
AXqs6hyLum/059TZtCL0zHGwvYq1rsWXY0LtzJYUXFy4nYR41bL7tt3FDd8Cu27HbZ+0g1eio8kz
6WE+ZTjKxG7WtAetwd3V+891/DnW1a7p5CEe03WTvpjqLarW4TjssualwHxWhcUVzhhvsHjnxkPO
B6DtPuSsrqcay7LuSXf0BLjn0bzRYZhp3bB1i+KuSFldjzWvnIkL32f6YmSv/TLREcrDH74Wzfzc
MfWcInNvuTlbw26bVNbRbu1DNc4LJ4I1ZOll0YA8j5KnRgYW+tsqAlYh5GOqklOffMvjHg5U/FYz
LBcGrBhG032DtEEEkrXVxOfdQMuomywN4YtsVNGc/rmzf7+zpfifWotfcu3/7CvQRUOj/A2gThIi
x4R0TXIPLEcIVkG/KXi4qcElSOHiKBGCjNOflNxcx7ZBGiYl/5Jo+9fGAtokdz73EIobOEF/56qm
Yvg3V7XFk7MduhhCxH5RcodZbdma0ykvhdEVPaPooS3fj+VLIMynbvZ0FwtnNR/BV6x9qtjRQllZ
1dDFGPlUhn8rOPmR6e3G9kWl4pqe3cszRCEj1X9T2t8AGzJ+GdeWswIsxOoELwFCIC/PX0uEyKj9
rkybBXq2fI301yxRZ3/uUAGPLGJwRNo4IethH3SaNyX5aa6R1RQwwfIBoKpWrf2cI7JJd+EQbyWz
+AGzpNxIFJmJwayLb3btQKsuPofoBc/LQXLXaLI7dYbG0Dr20Dzwbc7XrTnvVNl7cL+9wjZwcOj9
ytCLDIVN/5zI/KxZ7TbJjW3K1hqC4LXCZBHElwhMcSrPmBbv9DJ/rKLoQx+4medk3/viVJb3SYc+
IYdVUmQnnOpOB0J5CJ5CW86MDDi6q3F852haq3Jc94P/PnVoPCBzKwTH7MK3NQ+IY0jKVaPC19x2
jjHCcJxi/C2YkBStDhCz0ma02zinIXqyai7dWuC/yp5cSHOQYh6SZrh2dP8VHrpY2WyielckXtYx
EcwZUHR6vbewnqYmDNocebWgJeQV5BBfxToQPydcjmQEymH0JBKw3NDgZ5ZhRtdwN/KO+UCvHX3r
+9ljWlg3M6BkAcinkfyjLGa82PNJGfRwS6O9C/xiv6hMmVgPJocdeA6tRsg97oz+Q5kfUfJC49Ti
EZA9ehzXro9Z1twFUEwH/9j2EgpxeDUN4krVxrOp+J0t7Z9m5PeECKSD/9PB9nvK1a6of8qF+fOA
+/Hv/zjgJOMNdzk/dKK1mXT85YBz6FJci4GFo9uLsfzPyQmqwaU5cHQLp8rPZFxJlogSnJYkspvq
b9FxDVbYv+6kdYsTVlK46q6iVfq5FwHg1DkWXY8XlDXuM4NhRllkclWA+mVZ1V+mmBUDBBwcY/XY
MEBmJg0rcLibeHng16JQcmRUrMyxf5qcBktVVLVPzPMeeiHPbWSlXl660yqxrWaV5HCe60EAm3ac
lzQbGgxYNTqxgF1yLbJXAwyWsPpzgvqktSKQoD6b54oTzMPK2K8h6WfeZEB4mHtzEXRzwGhduGPY
BH01K2/azLxCOfLuDyM7Vsu5LplQ3aZ6XR+mhmYh0GPWf63gbIhAjwwK7FyhN49DOrDDTKipsiLZ
DvaivETbu5edMl97tzzXc3lfz9F3DJQ6tkB9kUw3un/liDz54qlmz8hvxosZsaCvBmPPW7uFojng
90nhkAhUcH7dxTvZoAdsdSPzqL+8GkjKqlOgT0giCAGOTuWp6F3tLh9BzeZ10XlhW/deISC7pahb
UL0A8k8tt93PcVUdJn/6FmB6E4F5MzI9tm0AQjlwbotaF0Al9taG6r4OjJ69MKMdJscYdDRHfFqM
vlkXprtBrxduXpu/wk/HC9FVIwR82r4Jw8p1aJnDVVkKRPcunJ6odUDtFP07ON0PYSb3Lmzj/Wjk
9RZOZrthLGPtyxnFqNW5iPeNRR3fIBkLB3sDNvFeptkbCwGuEpFcBmd2WVBMn4Ptnksff2tPi+RV
LsEgAOtrbNSo7BILoqerZehoJ5IgcpTbc1bXa9RUUGBnF90f4od2xXTvVs7lOarrcO+GaNnymjyN
OH8xeVaYi2HpTC0DvaLqHzWHpITWjT6mptjOsmVMFvqOh2Ce3xSSFr2t9W6nDQRDXRP7zBevNV6I
WAwM9yw4coHRHaHk2V5vcIkHjvtcIypqquJhSpzDqEYdn0j8VNpUv0aPwIt6APYqrNuR8dfKaotb
vw7tF9fyI9JYijtnGAZw6unOMLIrLTce8to4+pPcj47E1Z86X2EjjxnPACAA7NMWpyyeXXtnOPzy
hqintVD8HtXIdVGHTvFJl3KmY9yjXu+9uuWVFTEkm8lUd8jfb6YlwKFxIu+five3ipd49v/gYvhL
tP2vQ6ofD/DHSN20KGIZmy/1JeXvv24GZO0Lb4QJlULGxAXBnfGXKZUubYs8asf+rb79y0wd1hP/
BvPhj3+k/53Slyn8rzcDj8MNA9BdGtxPxi83Q1O3Jt5uQBRWiXAco3FraqeZ2nAl2w4VwgitYdjx
/Tx0rJQiu905goql0ZK7qAiP7uQ+TlMJIMxtkdIl1WmGhQ0QeNFhh/4tIPPAswKpezT/DJRHdJ4G
s2rZAnxTyHJS2v3evQ4aRgNoT/dN1aDXBc62MSSL2FqhNNWAj61k0G4mnUVkXcSXoBjOuV8/t42L
IwoEpz4li43tQ1rFObfQlNdD8q0e5DY1f8ggU/ACmXaxwvFNdaG5ddhIByGDrDi13xOQK73hs5ed
QIG4t25iVVutRYxs/Uj3kNAHR7MF5xc/NFZ3hW8Mx2UDXBpq4Sqf4G4MIDRcmervVZO9yz7+ZlvW
PukpJQ0lruOZ61TLBOqX9DSTyKSC/tFMAJ3PbM490ZXVfuboABrwPOmQNOQov1vgu4eC8rKdMIdO
zkMFDbiNXbGfdPe6q+R7IevGy9IQTTQ2HRbr0ReIOQiLk7kdFuwuuKaHoAfS1VUCWTtbxV0FBm9l
+t1n0AzPxtScgJTdT6WF6Qs9KFsDWYN8gUOV2RzXJgYhQPiEQVQxmOfUN2Cp0diUWroN/WE3962F
UZ4cFSHRiiG23dSjvs7RXCsGEwj9W8+AKRrXVYDaRFpXsokuVm0/u1b9zCVw1c8ga3GVIa3euhjN
5ODeOXjPpK52nP5vsTJ2bVRsG0xrgzv7a7cKGUGyuS2TJD6mffrhpJl9tKzme5bj9C/AICK8x09X
z5gh1Yy8hnUtZby46bHiNZb7kfX+NlGC6WIq7x2MfNjG1ynHMpDvXYloHKzwN01VN9he94hT4HyM
DBP1+Zg3w2ev6n2Ko7DHWVhoLsxV9a6XWA+bHgPIHE7ImeYSPiEOBfAqgq8WmrmuwmPf1o9OhPVX
1JmGtZMIgMUtaWIyxD3Z1fPZxU0Zo46vivJZE9OtnuQXq9KX7qh6Fd0I7Nht7sMx4l6YposeOs5V
CMa/s+U3RcqLxyvjwxoH+lroRrWdDcJ6QnqiesZMmi8AozqSK7J8voIF/+7nj8IOb+DS7hTzRXii
ZbA1agxTVlPCHjNqc2UF9b6KmG4KVucl6L91rMmLKzCDBr2NPbCkGNFGaq0sPXWmaDZCwmoM82za
RS3hM45+t7D/xGBY8Ea7j9FO7vWiurFjcRG1cx1F7mdpzad26h+sWH9rKIXY+TOYsyAndS/jSGpZ
MW6bKrgj/PRCAFKPWGt60gc8BQ5GU7TRj+mAVyzxN9EU+6sAITnJX8lZM81LyIttdD2IU3O61iSf
HaD9SLj0peYtmMHOaBlXUVAQXdSF2u3YpXdd1rxZIyydvIF80BkDUph5uOJ9PnCXYkvptC+MEzj9
dG3am3Z7m1AAFnXjolrAmWe2xeNQzLf5XO1SP/5iY2Ss4gZoWwWDpQ9NL4/Y5LducrJxRrhyKhBO
i20mi3lr2UmO+29G8uTC1Y9CVu75pbaWftZP3qwAeYVMSYEYpb7WAfZRAs4rJFgjXNuwYYo+wTKY
ZwaWBRyaARWWoirGX/rUkouytLI3kTm85vi26SpLnOVl/lEXzMvsZUu6JKrJxlllfbLHiOiRGeAF
WrxF2XgVTS5YIBc+hs2WLsmtOy1Cyd6E37oqf4+5ICoTkaPfqEPqGMmW6e0Nqzr8fDDfSpdNmz4D
5KuqY5GjjOlYo63gIRLnFrobYsxoyyf93I+qYQvHnHOGXSSN9qqr6+vGNMrnqjTxfBBjNhOR4yKT
6scBPRI60lWKSfxQOsGNkfUf+CLHS52G+o7VwUeJJtJqCDGwS1N5vWAeymHM2xTd5SAq/B51OBYb
NAwoUBfXjb0YtSoRn0ctvErzkDdkzC3Yr+YXwLkPOTHrL5zmW5HbxUFogP3r5YzMciJwwsUkhFko
Zhdq5+4XgnnaFXSahjmaGyDGL5B8hx3C2QrZ23RO9fQFrjgoADoIILAtG1ZsTsUktIOhS662cdwV
kXkFTzbZTBiqoC47696fYRPFyWdtN+1th0KoMi0eES+ZSroVCrpxl7qEJuRu5axsU2wm1X/4YsIY
o4B6suIY9gAOwG3H9clvGdtzvrkg7P0dL/WmZEddjvPNmLZbSYzbrNXXWVbdMMV7TAb3yi4ZdRkG
2Ct/prnzUTHipDWrEePSmH4AYYAE49qPVau+cUN9xRikMPPTRkaBft9FA28fEMB8CmG9wMdHF4QB
ZrYFNUIpAZyoiXUMd2hGQIiaZblqogwbmkaiUG1ppK/xKXDEiAElB8RZGYiyADOTUSGCaqu36mG0
0uu0bm56OV01GWoiFwEw9g7rlnXW3pmazTg02zSDge3IqxSfqxcP871lB0c8yQ0KPQynVnkeq+qa
AeE29mc+yDicuNkADjiTUf5WVQMC/Pd7Q7XMGn8Kc2RtSIMukDcsEowf8vK/hDlW1VCooUTkMGr4
dMlAAZtkk4PYF+e0BMEtUfio0QhwyLSvsUvAl5ZJFvglcojaxiurzOq2LM1kb6rYAGoAZEuL8MnH
1dkYXX0tNcLlCnqCSYY9xBusE0nVD7u2TQ+50UocdyNIlkp9yRYyQjgM3aoLbG6wSVx13GRVpa8T
3b9JNG2d+mwpUy3TT5mV08KnaHfceNS3XZudib55i8oOB331JqZE21ZFtIkinkefXIJhePXpaHB/
8Nstq76po/GyVL53+xj6kW8VO30hYKW5vStSHe1YbmqAJJ3S0+1ghm0QPdQFlB4t0u9iv/pWtAsy
cgEnZHL5P3tLexXtem26/P3WB5Ma//s1Buon4OPuq7i8ZV/Nr//R/7vUFob0/0Hnc1MXzfxz3PWf
U7EfD/FH72M7+jIW0wVDd4YS/+p9GPuzFiddXhnGb4P/n3ofOhGG8MvI36Bd+l1NtOznF64Llg8e
E6ft3yI+wnv5P79oFusFfhaLCaUWF8lf1USOXcQyKfBpxH7hadhXDXlsZXiwZnhXOmvMtOs2o/yw
o3hfoWGDqzJynDfvPqOjsi8ArrKWQ++Ty5OIdDJHiAlhC18XkRey0/Wz90A3GEoP+0xiSDMQnmdz
eRPiQDP4RgTag2h6bBABbItkRUTCuSAkDsmRR7VFZUidNim11boe3tInGSKwNMzP3P0w3PZUJv0i
OV7CRXBvpu6pXGuMCNAvSp/6DFuH2RPkAZmOb6ufM2yZHwL4CxNbhiBCu5fMO4virT/aWXwFbXo7
mi/uwFfL0dbciuy4o4OdVu9JYu30go39eN83/qlJ69uOk8J22kuqxDoIWH12zsaYs5u6+bSCD1YY
9B1ARIKiPHUDpDeA8Jg3Yy59VEBmeRzi5EsUwwWu7EcHKi4AGZcE8ycE0OfSNAFb4UaRctctfDlm
L9yR8Mc1di4SIRAgumgh0rWg6YDFAoOek+/UqZsBChiJE3eitM8+UDsLuJ27QO6A3Smgd6jV72qV
XfooOmIMM7yQjUwJJi9ceHk54LwEgJ4EpMcc0d7qWup+tIib80XlnC16Z3OCRsdY8tIiTjUc2F1O
sq+QSOeLVtpGNB0jnjaS+ERyDYdUh7tEv3LRf0dN+zQhujYQX/uIsEsz/UQ5Ai2OOKK9XU7Rk1L4
PuR8HPvp+7RouQ3fPBj1GxmpuDTL2yF/UKQyiZDpma1vJnjXBg3dMNactkkyeGlmduuGWqjQN4mA
W+HGnwW1mI3F2apPZX7vG6B1wQotM6bpIEbt7PuA2cdsZXBglnh6QpZJSoS3UXvIoEJ3bX3rG/ds
MY5VPZ1Vlh81delGYoHJ9uoruZv5KCxCOf2Q99aGuEhBh6XesXFcV0F5j1lUmfJudMxNoe+z/NGB
r+fG965OQ44qGJOOLWYHlTBrtgTmOHYkNz45dnXbkqqDa6OH/ScINExl/jK0Hb4Pn3CVi8NGO2rE
MUQTPpUad75M9nOD/RZKCJjn9CUInEPm1o8iTh7yQJ6NwDiICSSHMxxMXbxjAT+ZdBjLn9kECWdw
r91uhmc0JRu7ag6W3R+cjl8XxyDeGW7GJiCvsh6cG4P2jhBhWChuAegII4cicdgMgXWUuT+tQHu0
nj9+zE1xmsidUAF0O62Lt2XLhYduBkLOF0wWjDYUc3jgP6tC8TIzA1iIi0w2LxG4lrHK1kPCdMUI
tHvwGJ8y8PttPoyVl6np3BT4m36kU6kGsXxhZl5IUxt06P3mSUKfVmcE0ZsRj76Ry2cg3rsyUfdg
WgBkBut5+PST6Mh3YqMBxJz04BKqzyyFcg8pyefPvqtgcH6U6o5Rx7FivPysFUmCeDpBskCWlcts
mg9Tp+1E+4W7ko/gvhRko5i8BCuLbgkA1dWYkMHpHoXSiQPmZ48VxWG5l0rHpfJtNnTWq31yBd4T
or2wdhLmD/5peCQ8b2IM/Pk8VC+pIOhKi9fxcIeVZoaswAC0athlMOTFW3Kchr0LXMpCVtx3HaIp
CALGwcTauoQoSB5I29tLccMP/+Y22c4tm01strvWf+4IN83TjU4OVTkdwzA7VGqXFh9QVlj/yWD2
JlpYJz3ZaXJXFcVWNyeGy+l3XTyMbDq60jrP9F9SaYrY4pDImf6FaAimXM06JOAXwaHeb0udLmWw
Ly2XhEuzCm5llw2gIa1sxefNE5Zx7Ar/2lhkW6aOkMI+maVzTSDfISevKKLzLittXaNgDdP4Rhft
laGB/uTCoRkjTQOkSnGPsMfrpPLC+SLp3iMCeTo4QdLoH+2lrzckI7hxub4gd0Z9fzvCJguLuyg6
5XkPvGKrNTFB08lbbV4yEgJbfVdH8QGW1+PAXIo/vzBSouc0+BjN5i51sqNS3YEVzLZe7HQLv6as
2genXMCR+TqlhA/Ct3pAoxNAckK6OhvWtpnjbRYJnZsx2eluu0vmbh+kr3bWre1lnoFRhGChgVzu
Gc9Jf5sw187SJxGM3wkUHS3rZCX1KhaPonWPwTIXsRmQFAbmiyxWu8FEsaXuQ+A0Gdyl3nF+eKKz
llxfznDMDaHdeNIkPMlR+UoSvDLED2H54YO/KsFgZQsOC+Jt8S1dvNNOuVZFfTaQrKk0l6u/X1f+
fxBCiu3214m4qSi//q/u31OUveXF0CTRf/MIf9SVSDsRauiYbGG+Ldr3P4AwYI4cNp02dHBzQbv8
a6aOTt0xBf/EtDAYsFPlr/6iUzdNakCLXaxkFm78nZm64fBIP7dwEm85EkBLWELCL/xlph4y7cVy
qdjOFwxP5ql9aVprY3W67xHbmLPr08+tw1mfJYi8505/s3Lm2P4iC4H1SRlYNJu0DUlfZnreNOTq
0CmCFhlvp6ElspyvloWfZSTRqVaYLhrjs2U/DXdpaZzG6N5p2OZVc6bAbcaXwpHYkOr+IU20em0U
Lrw4NchNO7FZYmfxIzdwVQ55ty7HPF+TPZdszMmMUJJJEKQTl5fjN1dsPs+64c5bQj2vKxIR6qS6
6UydtK1O3JIYEG8dtCbUe1nndQFgN8dp3gHAkZawUES7684ar7tO3fkkgBDoExHJmmZHJt3fItgA
TRADK1NXKf62sRKHPM4vWsHoqTEvfjxeBjw11XLtWCnXnGjcZp3iylQMl0k1zBeR5rCr7RggmFT1
qYdGx6gOUpZ9ZFJSr6x+XrIvKdmTwXnnddIwifH1d8kUD/puW7HpcKJy3SQ+prI4uC6z7sLQfC2H
EF19Y2NKcyqGdnbw3SKITRjTdW2wIwwV0G6/ilG++9m8roAy9zo7cHZ4COCnJgbOMNlXVP8kS/tD
cWZqolELiAWkw+mld3fCCa90RSVGWMLDVCeSCw24AUu+x47ksJi5KMgE0PK89ukmXYy7AJpNb07j
msv8BdsXASFV8uh0wmPSwX8Hu7QSLqGU8o6/NNhPmP6eghwm38JENbGnj7N4bybWlKSOMSGi/2Z0
iDWU8LUZ9irWwJe0ZvfpBxpEPBzFtgE7DaPb7QjTVdcYMbYRuVDYNl4gG30SVfMkIMfik7omjO/L
BTBLvNVVmxkuM2qeIvlLpMq5mMk6YV+ZHNHCqZ7apDz4dvpIZFbsGUUNhw/FfSDFJXSnNQ7n79PA
HNiFmIbzvlin7J9wSBA/XcYPfj83G1oDQD65fqomw9/iric3S69Nry2NcqVyAfghQCUsbIZf0NsD
bIHJkx5IRK5GfeO07YtRV/ZurMgmSs3sCKTMOJVNr29UNU6e0bvr0Zn7p3qSX1ZZgY3O5nSjhpTM
1OS71ENrQ6jgus9RfBmRolpTzz433aouJZ+83HIv9RRj9CvRT00uiVUQ24gBuJhojcBPzgfW0q+K
nBZTK051132WNnO0vIm/Bwqg9GR0AUmGixbXjS9hC4SuFyiR52BiNN2pV/BnkmC4jzHRbUypENw6
KUEHZ3eOM9+XJheqo2t3bp1h2bBfca1uW8klTSDhvE5TpMkmPr/POWEKHup6dZ3MU+SZIbOlNoM/
M7qE3Gcy/iIH70yOg8C62IzrqFTMCF13O3Tiuurai9uBY5o4ori9b+pgvA79+gHMXbn95678bf3M
l+U/uCvP0ddH+N/clT8e4Y+7kqvNwC6FAMiw8SH85a4kO8NVDgQNKm37z6uSSQu3qwBeu0xZfh7B
GAiSzD8TOf7ORYm689eLkrQPwhgxnPGQCjzHzyMYFkp+BNPQImcBcb/PhhExXjAn254ejR0dQfVb
HLtfBUuUiS9mpgG2ZbFiE8fHugaKob6t/eihhXLZzvolZgWTj5iuGMeQV1OuHJ1CWNPMr9LAIotu
8BzqIRjd+9ipH0a6jMasSV81V5qiTeGLvjWt6K0dX2XyYhu31oj/160flrVHAvjaia6jJevSeZ2G
gz9wBCMjOcssuCLzwGsMk9Zm2lpTTDUZYYlY1krlsmACExLDiViWTkumfdWWPEHGuaQYZxtnia1m
RVXP1qUr1Rmkwob1cb6Kl03WgFd95ts2TOMmbMRjytx3NRrpdrYfEfiTLCaehmUhZrAZ4ya8s9mc
gTy41GzO9KW/neetYDwgl80aGza3108y6a9RrXlzQe6vyHcmDVG1BPx12p77maCOXS0EXoZD2OM7
pplqVbQi7Yp5+b5sjzGMiHLpvNKMvdXkwHYHvsaCmZQ1sqQk1uH5nMG7imjhZvUoR+XVNHZor+nw
ouxqWnq+Onyjblzxw/dIxj4sWkOdFlEXx4mG0YdELGkg1RLkVyw9JQFZeyc66iQc0HCOzlfWNKSJ
IAuiHdUZmLH9JJmbAN5t2kY3TRZtnYA8Nrpo2QnSXA0SHMZz22b7uaR5R07ZzNwjRf5OZuOHwrIn
U7Z1zSotnDs10bLEkhmJ6o81onKBAyDT87PvPrEcuoYnfkr9p8ZAKmpu/SnX8UMk2SU353YvC2IG
Ncu677lHwAjNB0bsxHPob1URr63Agt/l0uee2+I5cbSbhtRnNWRnq2rPqhSrhOuiLfcEKD/6VIPr
plMsL2wTDsLoMRUcMe+xF1H3Eodtp8dvoRNyZ0EgsOsAOZZa5zMw36GL7sgNLHZlSyKF3pisUHrk
FwxrM4xuZXibm2+Z26eHMDabS+iHBcBVNlKGDNnd5OE2jFvLK7p53ndFaZyNNrYPQ4h32yFOeKXZ
mr6aJXlS+dC+6qSxgyzL3rN8qnb4ovu7oBaPxMZ9z/HooLmzuhOBy4DsC9JTh+98wPlVR0LMRM3+
zSiee4vmyvbfWbHdVqqDeVh1tVdq+l1P8jsUMJGyCQoRAtf+2YmJx+tdFI3lbH7MMQTYzH1BDgD+
rDCJqx7d/VC6d1YMsKTIacztPL8zB8KjQx0zC6h+tRrRdTdQW4RvoWLJ2sdWw19V8XE3WWE5xRWd
5yrS/GtbAr5R1mnMBy+AuR2FJ+xZ9z/GSONjDOMqDvSbEQWzxYEimPWg/hsCZR2quAG6wrAng0lK
eInXDuKr7zB+JWLfzSebYEaDKWy2KGzayhtUvO2CGdBDKDah/SzUxxgVfD74PJck6vk6KojqWTYW
sm57PZvqEpmcF4WA9i+NAB6MFsut2XMezcFbUMdXxRS9FAU0u54KsyDDUbj7OacMqdwNgrn43tH3
fp48goKjlvbTcF32lmfgOSWhLtqKKjMxhoDKzokDu+rUgva5sMCq1pUNL60wF0rMNmdtzUKqdcxX
J18X4S38rIslsicTYz+JYwdbET2um16DRnVtGG+OPEb6WWn7fLiylu33/FRE/lWAmUixFW9IldS6
g48NnWnbuo6js9u8FR2/zl3vvJQMdP8pKn4rKjBJ/CdFxfS//iv9yqOPf9eB/3iIP6oKQypLsi79
BcGFqk0R2UXb+7sQmub3T70zHgtH8QazJBLyZ70z9k0U0My8f0SA/S2nuLNkDfzagfMUGATYNDU2
1cXPhQUAQTyJyM48vS/xY5P1gB0uJi008VShE/7+GsBkqLoS/FK4Zw3kKYnlL2/4yMcnf6C7MDLx
zZnFzjXZKgfhCzKmHu63hvs73xoLFKeq72ebusVAcTE50WlcmkAkqKsixWpYIQxtF89D4bdcSRY6
mWATl/o5JBZ9rWuYBUqbkL+IzjKwd6Jp965isW3l9xm9Q8piQ/edUwmlKRVkJRoKWAq4DJVbGw2i
u98QYhW82XQgjt7uGjbn7QCOdbLvew7ArMw4yZ1jQ7/SsetIMYkvgZm9aphaW9iz9T3gpaup0vdT
W3zM2yWmMG8YlRM1YzHWzubxm6UjQ3ApTralOX11/g17ZeIOXskbvPZhFkaBRWRTfoOMGdgHHo2a
PEoOAWiq17ZobxCSbcMOTib77LLKnkB0sO83oI2EdB1Scf52qb3rEKnttKq+Yb2PfAQBldaG23xp
4hxfPfmdYDpJb8fZScKubbxXmfFoMAMgSZSm79NCBjOHAKksk9SclzoUXlU8B8qTZY0mgZs4zvam
UWy1KfuIBv17lbjAS9hL0FU6oL4rSXiK8WgZKLS9LqFWE186QhxER1qKPunDAohE8EL3UMw7e1yI
Tvuu/aAQFG7JsPm5DKYNm+e9nYd3Y/JA7rknRjpXuNEjjG7iDizxovr8oSb2FuleVjpXxDVhBzXu
a5etoYHiMa7V7TCSL0ywiw6At3MvI3Evvp1zNjse6qGtTRzMXE2bvsweKOzYi5Og4OzDGpEhGTIp
WTIGmTK9jcinZocU9Zh7et8bx2uj/paU3xT0TirQye1Xqr1UtOfhDkYl95XYDM73AfWeaVATay3T
ewJ/s/JVW9T8DFvr3npPm3PENaTF6Qkn6C6Igxt3CjD5MwEPiBON34vxPpnB+9b9FZkvm0Hiwi/U
a8XAIs2x8tebhgukjjZiRlaYqidH3AZkucSo1EniYau2fFm9emqOhd8dIaD6fKAiSmetpOtO2PsD
dfVfSKN591NnN8nu1MziqKhJRqbLPYKEYsBZrHcHoyv+N3vnsRw7kmbpd5n1wAxabENrkhHUGzde
khdwaOkQ65mHGJvX6X6v/nCzurKyqsy6cl/rzGSSEYD7L875DkAqVnrov4Q5CxUXI4tbnWFbNaTr
UXTnsFn5hbbKnT3ShQ0UtoVmbnoWg1GB0TIIibF+GZi46LW5tp37CCWrWTbPfcF30qPdHya8AeOa
9Jq9r5EnHbKhqvisWNE0br+VIXqVkWu22YBhX9QuYQQo9hloG/hHw+KicVsbgVwLg+CKHnORfDJQ
M1Tag+vy21a70Tc3smPaF/jYup9jrzyHjHz00kOT+pjgKm36YuWmkGE6tg3OA3nPuuxWkld5+NHr
ycGcjGUBtsiuL7aW3vr+FmQPlRMdS5T3mfzpVRsyl6jb5gkAspmffn+2Wu1rTJKLxbMukc7hqSe0
g/W3k68dDjUjTjeU6kGDszc+ETELIco4xYO3CCEzzfMzja9XNrwCQMyC4KWUwVsLLVe38Al3/k5H
SOLrpyj9/ibm9Qy56BqPxhpDCtn0+joH2FCpeS0Qoy0rNt2wKdmfS/4wy8d1XW7DEY3qgLY18cBP
TxEvOeNQqpa9S0vSiFskAgKbEDaz/bJG850YA2vTqu6jr4JLgFU5YWHPrPY4OQdyuxZRnD4gLRN8
RQ3iYUwMC7uLX1LTZ7xFTkqUnxWKM6Myj2xe9rVSR3hwlDUeorzn0b7OOdatiaTsRx0dfPk4WhAT
rTVBjvtGXZpqr7mXcixXwbAVoIzdM0mnvO1qPMD7veC1RkjDopm309LWcnio8q0t7x0shsqh6XjS
7Dsr2pfllz7+8DQeDoMCXCXrKntjGsdSGJqIeDSqTYDU0fL3vtQXuVJ7g4CUsaqPsi/vWm62zute
GZfuWSGSmt1TkAU3g+wrb+/q9FGq3Vr+g+mj+dymHtkV0tiGKZZ/aGUc2ujJIGlnSzD6HBBbh/ll
ZWabvhzZpDJvxriTFXuRxGCOftbcht3Y3WI5nVmybwx92NezJLxFG65abx1N7jbW0muPC7B3smPE
XtSqiHGg/8eZjtsRPaIblTvWUitLwTChEZM58dTsZJvcXafWYyEeEAjiJsnXRW/BTG+2nbJWHZp1
3+/I18LgR59hzXr2kf0bEoi5u2XL72D6eAno453iZ6vRQpO3aWSEw7RIKcgBseVtfhzKCIl1VZ10
kC95s7WI2AGqNjVkkNCA9M6cfKht6Wl2SXe0kullEnyOAZCyfOUz1RATvu2uOYawkkbDW2VE0lW4
Gy14kvx22DyvbWQuTg9PrO7RyJ9sArsTuO0VPnTExGxGp0vlwHWnl/ooo5tdvfbJaWI0B64GiFPV
vWHUztQ+yl9C+TR67kILjnVHWij74kGZh0Jj7d9Mj7UNQcbeJIgujaR+tTUNT2N3N8W8SL6+I3D8
sXA/PQp4dGgLlzAMZwCWSAAojGL11Jf2o5VyvzQhqb89a4ibkXmn+YWWRsFW8r4w0EB61b5Opy83
L5dV02yHstl1wFZkyFtqxOYe+bi9KpAKDOQmjSrfQHWnD6S6UQO6WGczDO6ydsQ9ETkfqoeODSbG
4KhDssvAsrovRPLWNespM+7aiJvQZluX6c6JLuHs+j/1qaXcODSEdsJO8EseivDeGd+FP8FRXQde
sG6qpwm5NQGWqgP0PXSI4PylG+xtgJUtXa2Mi02O21PgH8r6iGy1p6C51BrHNdkVZLkv9SykCIC7
lcMg6EiDFvqdI7tNDjGuAeDpXf2pWsKrVlRWMbsYJejtjMfKx6Sb6PhRCcvDUD+iRYgq0H0/7QCl
Z7fhuqqaYRuX1mYsDyLrDso+So6ytrUaAk3jFW3loVDZytS7+xR/VwZleSKxKMrKpYYaP0V6xR82
vueWesjL9mbapBsaMDxNXKysPLeOEA9uku0jYtYywhLBE22a+iJK0mD7B3ZCa0Jx9IGG1BuIixxX
Pq9yprfXaYhX3chd1oj4s+rlnRdH2cJXwS3Jp23IYCjHAmhRfI3JT6PtimviQUqDavtec8eHzpwI
QDYWIAvOTL/S2Qe7W6uMbw0FxFDYK95RyiryshrxYJoElTNBIXvK3RHggdgH9z4PNkiEbUOVk4X4
nPENVIXOhOtdDSQtgDjTDWi5NihXykb3JS/Cq6O5G4e/gy07m375zgh9LzAON2wchpEqwOs3KrXx
e609w3jTS0CuZrT7d3/5W39Jz/cv9JePH209ffzn//mnG95fP+Kv/SXOKJy07Gl/KQH/dsPLoNjB
LYte2ce0//vYmg2vTQaI6bGRpWi3HFywv294DabZtJy64xgeeOY/M7iGF/QP/aVpuLS4jM4NQB/e
3w2uuyBssxGD+LIRKKtHRVRoPBxiphsyL59qz7ivhyxbDGRZjC74HmFshixCCziemNjwZGnEAgHV
X9aM2FhIgj/hhQJ1pYXhEjL6Ok0D3rJ6JWRLGsazDdNqqpifmO2TCqe9amBytO7ORfuQdvm20IY7
g3OynFwS1OEwVr0HLRjKWS+Xk9udetJM7VJ7J2lzmyeYAhBKkIR1Us0b2yBWSRfdVxtXdXdu1FyY
mN/ht135EWtWM9zr6X2v7ENvFjS4QOMtd+spnGHyNdRQNtZveJTWmqBwSvgQWBdO2ntIF2Ga+SoS
BgYf2JKxtvRoFV0txu0yLf0h2kgrItvWWComgF7pYvqst2ShOphOVC1RWvG6WhlMY2FJtpIusHza
l7IjuzbZ+RNlnqmWzeSsQ5leWit9igaQsJ6LX4JYp5zBk9/op3DmIcYuPJVyN7gjcSosDpOSoF5w
ihr9jyQLzw2I8VQ0VFbJJ0tZqwquExJ5fcieI+BPrwH8Xgfg0crNRCCGrTgfc4XqJQNG2yG48td5
C1BA/WxyOtr+ZBUHe7zVA/WUlMg+9yxQT1oGvZ6OtMFi5bOhzaDSMqxYtKW4KzsWfYkazzFSlAjV
f/8m2ZO3OqUWFNsQY+cECS7Thr1ddPskK58qL4ZTa+gnnsZtmkRvPvCoHfCrU+O0a9OM1pHo9hJX
QQamDGTbdDDNd5QTLz154D48XuSt9DrmKjSCbZKfPY822vvIzZ0cT2lUbwUBzXVY7azOpx3GQzRo
15C9RiWqI4mGm2oo3ml0IqKZ8Q5gwbBh0lW0gWLdkLwcFHhgHe2SgDaCjGrgSrWfpBufbceiFozc
9zj9DAgKqHLYo9qHp33nPop+uvV9YpG43cCEsxe1YgPpajNKk6cnAV0ZxeuGizLKb5XPOBxXwbgM
K/Mlc2LGrrw+o02C21guLGYKip2JMZFyLbjszcbC8VUH72GSHPWerYq9T+vgrhD2qZHPo3OVCa/X
8NIXT1547tnP6tGH27CZ1qHYhE/1RMFEX0qk31RevTBrF0FlgPjLw30eeYIteUAnUq4c6H6RNZPs
FE+UJ9FExknLDti7yVRfmcHOoWONmhiDTmw/stXIsa4ZTI+z+iC6F9LH9n1KA1U6r56/0RBM2UxQ
eCeTrWNNp6GD9ANJi1HIvT3Fc/tT7hVDK4i5q1afTsVgPhSD/aaxujDT4Kem64uwx3tUjiEU+NZd
11qKi1zjtYXcKcyLbmJz6KfnngdhNWj40Y1g/OhMtaocucip4yk7D7IThFG72zwg+JyQ7oq2OCv8
b07SeyGDaxV257EZFr1VbeIxWDOqW3CkEVEesifTQGNHsMyxbRC1axifGhmvFc+qHNSPsmW2a6MV
zSxc9SL6gD5CmEbxJKdxb3EggQm6qNJEHN1l29jzjqEuyDPGIJM6n+h/7ku+eN+VxSIa2KzHdwYc
KXCsl5HuG/ST9ibIj47r19jxtqGnz0pAxkzawvCp+Oxoh/9ulZZqq9vE2evRgWcDEan2LkjIWeX6
9E5ELMG6P4PgR4VuwfXAt010Zs7Q7lta+Gh0LmVrfCJT4vuNXz354fFJa7G6Hzz6IS+/ORnIqvY9
5W+ekKIF3lNDNFPsV19pL+E+GmIjLMqogZHC2GgHGRtgCdSmkQ3eDWOXhiYARNqhli5VavUxGuBC
60O+GtQsCtDdzzBJz1U5ofbOwbI7xtpqcOuPrr3Typ5Iavfihcl9l9A4Ak3SRmcZMOA3KamciMxP
5rf0sKg2BAEDaB1vdTauCodIaKXm9uqpAmgSVylElvCQtBZTyqrZ9a55cCL0lyKCDjzIbFE48pwS
Tv5vpdz/+q2QokT5FwopgK5F8x//9+v7n07qf/2Mv1RSBlRDtG1YyZHXzqK4/97/48EgSygwKJZs
cxbLsSD4fVLPBhCb+S/SKgq2P1RS1F4mEFjbgb7k2n/Kf85a4B8qKXwhbAN88CRIAZDe/cGF0XMi
GGmDMTSVwkO4BNM+1BGN1Fa9KVSPxqh6IqUiXdjMbKGv1/gZS9DoiSCkKeeu9nmleCYRcbbhs0Pq
ToA3OQj8RzDj3RJkx7Mcte+w5rqbEv0uGyPYZanctzUlWO5NOIdqlwxxVm2Yorp1JsaDXZjHzE9Z
cIWgBmmNkZJ6+zoJh41ntvjDiTZLoa0cvYRmPNLvR9/69lP/MxtEtMuBsY8OCWmjU8bgGkc2bSRE
FuajBfFhHJNt0OM1TmBBiBkKwZ7UfXXhRGgDS+Peyj7rGSFh/YJJzFgJF74EkBHcuXqw1/vqUZuG
cwSJojdBUrQznKLI+4PfQu+wOleeG4RcZmu9uQrgkjfDLWIoF9WMu6hm8EUxIzAmYY77gqRIWmX1
NMzADK7jgbFw4cw0Q8bVfUc4Cbgmb4x2DsQNH/KGmhEcTL1HqPwzl4OrikIvQTu00KKB2DKP2VAX
76YBbpM9wz2omPBu/wJ+zOiPMPLPGOK+kFMFCNSSSzNjQqq8gDhvx5vaSp8jQRunhf43GibYcXH5
s/abGeBdgEchP1zPm0uoTRdlpM9ta965Q/EhsSIjx7ir+SoXMSLBholRNDUXUbBusbjUHGcDWwX/
nlT7xG3lihhZEgOq9AxQvZtJHRz5LlBvgGVLDGcZvD7sANpwsKyiprXVt+akOg5SYkMt7dpYONx9
eJsby1bfpkdEbzGxmUbKvmgTH1w/m3smTMF1GsetD7RKiMglKBNeVOQRzqU3OukdPWWzeBdhsw4z
k8EnQ7RODUzWkuix6L27mPAWi8H02ibdBcgdAAbK0ahNP1ry05gCOheX55+FlQ/QE8YtxPd8IGvY
ipthP5Tj1eVDtGZhosjJhpCzWJEEM2NpoF8MpFo16BkzN4NhWeoECCqWFxB9mY81ABTDu0YzkUOi
ixyZpmlmieIfrDuKVWYpSChFXTEbtgfiPRQ+0VljOTj0K4k+7RIh72tH3w/5WJ+aWZkJl6ZnspGe
tVlY71TkWc06TntWdJaztrO3iRpD7Gn3xmVqeXLL9DIiBs0QhQa1c0QJf0IHiTUwfK8RjyazipRd
BJBLJi6dr+6gG9yFCE4bs3/0EKAyr5egkNGkerM6tZh1qg6CVVH2xF0gYXXBzxtCUPugbY0DdQ4Q
uwYxo56yQXXjDbW8hQWa2ABr2KqadbItmh1vVs62bASAWeKyyJSGhmcW8qaqnJGLiG6JhbzUv2S4
syAXGd0tmCW6ZTLRkhjTV4V6l3USFkrmSZg8SK2hTxvNLzdSKy+P8eDOEuDI1o45D9N69iMHs0zY
nv8/I8rhdJYQN7OYWEmaQuETq9tU9jpP61e3CSmQle7N5tzhYGowZhLzUaeCYoIUfksXvrSXQw0j
oxH6O4kI7tThg9a/azqdya/uxqHgLI7OhZV4W6eqcQcl4sqsdFgDfN6rQcdynlgPIwyepYfoGVgl
M0VryK+tG1YkdrvaepiaryKs4M+XzsIAP8v54VMwGGLlu+ojdNPvNkczkWUSQlXkYtZI/Q+LOMFF
XHTXKKrf9U486oLEwkgrztjXWTEqiHaOTVAEuwJ2pQWW3Ti5kPZAUdsPtzJVW8SeyXfoFt/ooiRK
A/VadgQWCQSYCx/gR91D3zXbQi0Ticu175IXBnz3viSaLICAGU76UZuyDZu3btvmablKSv69UkbZ
js0B/m73OTYkKtNIELcxXBJ9eBJtWi3dDDFRYbN1EaW6xmH4VMUl0K2MJWLW3E1Nj0dFMRZwhX/I
DYejyvF3yseogZfskjSMnwtkEFxV3oujoYCKp46yqjVIHhuC57hsfvRJziguKfMtqP1m1TPuaxBO
WDbPU9H6z5ZFXNTghbxY1NCUpdRl0nXvAydmh4mVjKr9I+bF4Ce2H9WobfLY2v7v3zHrrFiMe0fH
kAGPC6QCQXdU7cMKLTMB9y6NR4OghrzS6ZZLsktqcS9Nvn0djvBCA81dBO3VKFmRO4oFiy8iY1EF
7ExMQjrWuY+svGEyB2hm4kpiQciel9BxOOAgvxAc5apfk0/zgWYeLb2WgaKQCNrqiqVn6mY7JRGc
aXpcLXFg0U0QGtT5HRLvQWxGa9yXnvujrppDHJSoeYb0lEfddVDYsnRcaGWun7QeL7k9BDgmJzZZ
ab6uVL4fdQ8rOx31UpsWZUgUCFRynojibMVER0Y5eIw07S9pL5AMmdG5VnZ9/+9J4W8FrjdLUP9H
K8hc4LYf9T8dFP76CX8dFGKUD/QA/age/Fap/tUKgszNnoWvsGJsX8dJ/Ht5O+cIo3C1MRozaGC6
+Pug0DJdW/ctKOC/aVT+BAQcrck/lrfoYCwd8B7Tyn8ob3PL9eMmIKHHmMxvp9PKldFN3VF48Xek
M4/SRXwKLaJmAyj0WiZ3BIGTjar0ZqNbebKXKrV4zou99DOELO7J5tRFDopIy6yAp43+uzUPUtwB
cVboPU1VrtZ0/4tEpruSGQzH2I/IzNfwabbcxl92XPzIJtj+bc9JkBbQ+nwL9aB35zIU6rA5ZaF7
tlxxA+kJn38eJzmGeGUv0REpnD1ZTJ54f4OFoKbSM6wp1WQ+iXmmlVTy0WTUBT8IbR4/ITFPbaBW
JrZZLivn05lqhoCM2RblPGLLMvihUXGf1f3HVFi3fh7OVZb2GuhI12JbMA3TAIbEIr8S14A4B9bJ
hhCnZJlocK4lZE5p2l/K8rdYrLtVHIRnTRf8btXk7FJGlm7lfBpyBgFPJT6Y/p5MUbFieFxuOit+
5qSfuUnEy0gHv0HooJ/zqoeCEdEcC1tTVKFpJDBt3xo02NxtxKcH6aG27GjRc88vwtI5mm35zFl9
0hL/R5JCN/YjgnWUUVwjzMqeqtN92YLnyxvj3EfpNRfDjdHOHMpA+tiYsoWHiFqmNPulhc61ikDL
Rk6IkMJbJ714IBisWw6GYMUCtsPKw2tpYwCyneTBHgnkCbLipQ2oueouw2IxVYc2Q7UnxfSYiejE
bIxMGgItl50iWixpBYELTTBujUYH99C6UFYoe9bK7R5MDAJ4ykW4bov8OYtH8F0RNkuCTyNjupdp
W65MF6p9bBRQuw39Zgztu1b1V5omZCy2+CC/qCLpjru8m2/1iOs94JqPkLT4rHEW5lwB5HMtwMN4
R4n/ahc6oTFzvVCr9EraJu4BzQVwGv8QmRESoGogjKHUqHj6u7n48KlC3LkcQZDkbSUVCvkQd2ye
7hoql3i0vr25kvmtpKG4UULDTkq5M1D3DH5Xr2A7MjWc66LAUAzLZ4eCYZWPDZYFU5P3yjHuq4zO
xK5NhuFz66c322j2PIBu1YGGaOcujL4DpzbW3eyQmIypWepIbhmkwQvJtchmNq5VX2UIuJwI12lV
OnSfeehueiwY4HOfAiwZ1S9vhjXcYswa0+za0Gf7xuzjgNVUPkWV9oX+902frR4OhiVWhTwzUIov
xIxZ28i394XDbxpr8InJD6GcaefdbnHKcfuG+EpCoe9tBPEoMfCmQ+jdp6V4JE7Sf5iQmh9lmLJ3
SGx9WxqmtdJ6+8WryJSTA6gjPg2mhlzBYPhxTeaos9ifpaN3IpBtU3CDy3nJpmcoSEyDBGTVTSzp
Xe2DUIK3wYxRBcuKem9gEMfTfkgjrSZPpNwSjzA8ypi6xB6tu0aWP6e8vpFWuXDL+F3PK+M61CBW
oi7Z9p16wyyABAhzreJjXZHZRqJi19Igj0yeO6I/eUDckJpKJ2lZ5mTFAY6jY9kUwO2ytHhlpXgZ
bXnwCCYbI7ikmdt5LAxTKlkI+5adBI8evvttwQx63fd5u3Lz4g6ntlqhdpCHyMpGNqzeT8PWEEx1
xrMVNmcnGt9A3gHzhwP32qYMKg23XmaWFa81QgmWmj8Mq7z0TrWLqx2nKYvZHlHDQB1idV0Knsp+
myqqjgwRT2fBapDQQpmOXI2q2MdT3C6jyvpKOoyslkd+A1glQPsNKV8aO3GmK+QnBmTKqaYXJyIB
T56ob3afPSc1T5pCHOdX5rtekCLqdL28dDhZB9s4jbI7wadkqxLt3cg5jH6xGskgJ4253DuGRt3n
91uvbFZua75HnXWH1Ght9tp2HIy9ZcGfMtM9TwdwauOb0/IhFf06D3iIgFpIwenUwADzMu3ZrZN1
OFSrvg+Z4bvbMOEsqPxLl9PbVrz3erqjkjpk2PGqVtsUqZ6ualkZWyg5GWIifGqDHbWX3My1k5ig
SvSh/RTpE/uRUI0b8sBQvBm4sPNp/Ip66+Jg5SIuzzagRuGLS0aLTGpZQDLNUgBxjTaujc5Gt1hA
mvh3AfdbAWe5/4o/iQCm7p9Wb7/+89+qN8TCgakHENdZ1hoMAfnBf63eLJPxpE++h+VRiP0hwgWP
rotpyEElbrkeI8O/VG8zIsbn4NbhzGNfMf9clK87U5v/KCMG3ekzntRdx7d1w5yxyn/DYpoQ0A44
Bm248M2yaLqPCoqYVTu7EtVExNLSIntl45r4DGWNVC8MCM3GLxcMa1rku7gYXoXRvoCYXWcYApeR
E79HVfBox7AADR8OX/lDzASzKV/bM9KMcuUhb3lHS7LgNwYUEk8AtiMyEskTTfFaCJSNRbkTMxrN
c8XOSs3vPnvxJ2OHDWQZcjrzASHVMLObb1bYqcKSDQbVUOjuNKJdhLp4xLMLRHO+cTAk+EKsBf4J
puKCP5EVckCNSkg8WXsgMw85RhHzrqjnGHPEH+isPG3RTPK1S6O9Fw/7DpvPyAQz6Yt1GOpnjK+n
onBuSVF+kl9+HXOYbGBIkqZguLqsLX9p1o95cR0Y6QUMbhmEYB/xLgKOXGd5I/DhQt9ak76WiTql
3A4hQMCsubTZ8NjH6lGUl6afDgUaxNQgtnXSlimkOjkj62ygeYwgNwYOWh0AMAFbTFTYkBeIbvQK
TfTIJlAHxTPAvuuqYtcFkvlael+nYhPCTqBOeW48D+4UY9ZFDUGv7l6KdmbMgdWzouYlG9onz88e
Sk9/0z2Y2WS9bgHZz33248DFgTMchg7SaXJ37BBYX0YoR4+VO7D2+awsQWu9nCDdZPoH38sj6kZg
dih7rE2IRbii+mVgAeq6u6Dj3nfiWM0w7fTcsBpnU0ttZ81xYFg0Qg2vxjS7NjKUXyQd9r/cHNg6
rNCHAurvYIgu3IA9kA/Cq85/SNARthxAnfIR1bNRpE/mPNOYXbqkh+bwJLkLX0nhu3t/9pn45qph
FE+nvenxobClEsDOerExc8y1tpZsYlwrGZo7CxeLx5GrplM4GLsej0tUWt/09ilSYtIFKf9kRhM+
22IQLiyNeBOQrYJjS2nmvcREM4mnmicoaaLHODpFGG0CcEAS403Vp5Q44g7eJePk/GhHh8wXpKlg
2AGS9GTMDp5G/5nCzFctigveG8fPVniSjfA9E+m6mJ8lF92AXlOJSx1xav6u6d1SVA9KV7eybMll
8HcDtu9AnLSSRaKXkzDGwiwEGi2zpcjKg/IfCuPZzScs5l+Vvvas5EG3bx2hnyLRF9KHO2HnF52c
M13yv5ys7lp7Ec4ya5PQOdl1+mYiyrJm4D9qSELVtJrENz8A9ca8XFZ4l9V59ORWlg+UbT+iOrtW
PcuErl1pzUWpmRH12WcXG8m0O9avkaXe4+YtDFa2+DS5zuP0LuYfQt2ejkXpsETnEegg0OiqvlAn
LwdgUJrJMEt9mRkQV6JiUJEuc1E8OIY6cGlu4JoUMCtHtJDQVig50UGugvLTSNE0Uo2rnNVLYW/z
CGU2mZSk9UyPzvjhh7S5PewZyzrXujymrbcMho+acLoCJmjhBwd2pdfJ8h8LH2F+UD12tYmvSTFU
zHXG6UepJctRy3iSCKVWvKVWSQ/ZAotSQX7zRkm2rFj6abzC5gGzWB5L+z10blpxiYpPt+XVzuxj
nDqHgFlsk4x3LnpkHSFai7LS8ndN1m7c4q4erzpWStisIWHkBAcehuE2J5TncYa1IJjSA/ZrTh8n
cL/IbSpeNRmkR2FT5oZu/1InbcWsNROENVdnXZAPMtntKud9NMepomxOV7aJhCQvDX8pTG0vbUQm
kcI2rhYpL7fBGiqLPxGUzob9NHgrRwKYSCCZCaYdPDKVMtYafM7dH4InoojHTTei5P4KrFfBKN+U
LG5GYqrCcZk7DN6E+KGSaOW5CR0dh1+jIKskOxf7O5JaE4rRXrNB8kPnggerwXPFVbfWxrcuegsR
S6dA3k2j/8KC0ZXjawwgRzg/RPgjiJtzTuvk5dhym3uqWzS8iKfD7hTpnEu5RaNoTCsnN+7zKLxP
5uWyIDqDiPklEoznsX8MqvLJ0wWCbm3lmjgsEOukOH718k5zHys9Qwg5gOYy1VZZFxQ64EC7TT3t
Jd2F8B/Q0LCWsXdmcwPPspQWXIPyBffAUYfrmkNI1Y17165WcsiW3UBS9q/X/DvpLzJ+N7vblDtc
Dj1a7SGH+GyDjxaLtvlp2R9T/Dp6RAyrn6HGSzSuY+/NJPddt+S2Ghnqahsfqw8QUVsdsX9y69hA
OOU6rIJV6jOZ7OsNlegqjjD2aaTUUpU+onN7tLrgaqbpnOu6nbQeiON9qF/IaOuMbCvirtuDtFhh
m1/Svywy/s7M7jfNKMhi5QD0wmPRkoNe0Tlhk05ekgA+EWVs4wT3aTTdgg73acWahznmNivcTdiW
V66Ta0mH0lYEkORBcrN0RNt9krIzRFixKJTzWaBkSgvCE4NhM9YgVOuchUmY3hdFjoK7u/EExRhP
vWPO8F2RMdUwMkIpccia+NtQxpsV1ofCKZ9SCpbc0DVmptHXYE3vjNmyRWL+gD716GUEH8dzHG/1
0OBm+nep/RcxgP+vuPbu/vP/9/I//t+nzP5pwQ1G9L+DmGbmPPW2iSLA9gPPdv9WV8nQ09R1m2bK
MKgR/zounatqyzQJIvEJgbX/Tg2ASoAf6doU67YLCudPjEtdffbl/RF+6tIGQMxBG0Pd7f1dwQ2m
1aoYeJlLAvgmHvjJjT4aoyLyy9ulTTmtQbXo1G/yxfG1u4xcaHu+CvTkvqWEtfPyjigInUAg8oSE
Ck6uaOmZMaLUjOt8+d2rYjn1Ywwj7bMLzHMfxnv8YGtXotysh3VognMT0bZAawTB9CB6c8IqxPVG
HjvRy+O5S1OgVAzFeKIzXS6oK/fYsV/VLCtQ2zBnbFAEu8buf04INWPaAcYYpyHSSKiodxwnL2Ka
PnD1b1nPvPot5HfdevdLFhjwep/asX5zc8QK40D0Ixmkq4rNWllSikU68mn27uPkLecRb8uIoWtI
oYMPbYbMKkv9TCDueshn1E23VL84lQpcfLhJC51ZpdPsNTnYoHBhTZrTJWnDtYvWUA8xexvvIjHe
HZnWSyIDEWXq9S6o1Bp59sHLva3vDD9mtl40nsbkxSvwT2fHmgkqcnl1HHX2ajlnvV/5wPHbNbtp
RIBwjCiaS8NZJZa+L0oypf1LawAV8v0VveGzELNt7yVqi4NDuEtcQ5usyAUcUbYCeTsN3pcFWl3C
TvJshxgY8yo87622Poakwdy1y6ZsnUjA50jg2XBdvSh+VHZ1zuxw02BMd5CD46iWB+Y3DASj92Sy
r4kz3DrNPqWNYOKWbcfWOWf+9F6rrETlnm3m0g9V592gq0PsZvQo2KsxgKs6PpB1vosGbmipdysj
LW6mNew0PAWA2xjyavHSG/fGOK6q+GBV3xrZiuyr25pYKeoog9+TETZOGb5CTzk3jKyLlIg7TGHL
gaGOkQ9rNZ0NbmotTVasEHZD0H3JPuJs7Yg/6Yzj4IxA3b7S+kWT9pHgAYr2fEP05iHK6Qst81AF
qFP8qlkE2PTsAYEF+LK4qNelPRRo+sylBbTB4yFzU4v8MuI82xA5iH03JsWROckGJsyCnJvPonbY
RRjnmHsyVDQbrL5JILgYHaaogfiGwNplbYpYOF40fb8NowLiPggM/KGZjX9sKsGG6u1rjL29qrpq
AaV7Z8oK2B6atyj8tslxJwxjNTIEpHvBvPTZTnIztYD8E9aFbtvelJKXJn+LxmOUvbUWLDs4htPG
RQYrbiL7iN1mg8trAX89i9OfbNnBW91nZBVG+VNArFkdBa8G6NUJg1n15aQfZvzt5bj0TPezmSIK
CtjEKttjSbdUCHkBh4WWroQHuaOX2XomGzeYOXqrRgsr7qQlIGUO696ZcHSOHxOmYwQReFm6mn+J
iIzpQfnuVhupRQKMht54S+J0ZyJoCrDT+B5c6S4L11oL2KqmwMA8M5nbHjhQkQfurm3te9zEhz5v
Sk40xK/CYwXsKH+l9/XBDrIrHRreM8mipf6ErH40e6fgnIMy4gbshnjAeuk9p565D4JmW2pw+QoJ
pRPtMxKkbYALMw4rhpKKstc4RjbBNSBQs/9i7zyS40iyNHyVsV5PjIXyEIvuRSqkQCY0QWATBoJg
aK1j3yeaI8wcbD4HqFAkqliFXmDMOs1qUQCYmeHh4f78f79A8tKZa6dyMBlptiWqCckgrkvvKGil
8UGLlDM8tStxomfxykDKUTspXXDd3zaIrmsgWQdis0/9LsCMlTZZm4Gyg51rdBGepv2lFiAv0uNq
Bza+7RBQhwIFC+1UK/V2jRvsctdajhPaaFUcXNI/eUSgPJa+9PzT6LC02JIkhBd5rnfhZxZOHVq6
FIF6gQ01vdvbIDFPhR5holIohygtVkOtHZURh53W3nh1MDNNDBd4olGsnFoNprNcmd6dpm6y74aN
0juLCKKrrhj7OopPa42MTrelh5Dj0TayPOcnDW6kU0PUKfrnnoKwg85F/yqDHCMQ1xEGp59FwLkE
ucX6XZyM8z6NFmoIXwjLiYiSFqq8mkWnNG225NTt4KXSpi8QKenJcNQo43YIpmUYucsoNtdJf55R
ytul9H1FA1lEizQv0N2mdAXcU4+PRSzropBGYLQeKnsBeoLdOUZcymwcj0lhnPUCfjAq2IZ1XLds
vlp71HpIbcZgQRTFJ19VD7UpVfHWoij1pVZFewPpK6sane76RuOgnjnpfmgQCORKNAtp6feluhhY
erweg/Wug4ackYwk+myXEHUB7fgkKZJdl8O80hD5Qmt1EzoZaR+dYw69GiJcZdqTQHc242A8CLO8
UJx+oUx7TN0PU3JrGeN1HLvLLGWrUhB3ekFC0iJ8ETHduHigNYa9GsZwZdK16wsCcsf83iQABBbV
qnGiRdF7c1cm2sgOUnbX9Dgkt+8yVeConGRHRLbMxzF634bpSs5tdfRugtAAs+bpIpJMd8x5pqin
ReTta7umM5dfol2Bp0ifYjSP/AqTVFSpnnsTY90iiF5ilz13U/3OSLHlEKlyYpC64svHrQmWGn0+
Mrcui35axaBzE1QsL5wWdRMvtaFamhyjanRUhrRfsXriQ5CNY+pTAl2NtlReYaUe1TrdH+3IzGNg
lcBm89HYXHqIenp/NeIhNLMsl+mfIS1rWa/cqtoUpXXZOe3tv8vvz0i3QF30h1SFixdwbvmPv+Hc
Gu0nsGmoCPR+KK6/4dw2VFtML/BnwpbyW9n9aFiJ3xE/A2F7BLO/4Nz8StgarGkKeAl3w6j4M2W3
xhd7XnYDblO8C/w3DNs2NU4F3+PceqLCISfCFFEO2ENo7zQxfkKr+xDpjjoL2mZrqzjvNzSYEQvZ
4LZVjZN0NAd59dydijLb5wAOd3Aol4HzSThgJ/TsSPi9yDsI4D16/oyCWNmIfNr40WrC+mcmo01L
E8otdEAcohdNcBfal2Wro+k5d4q9lZO3w9bvvUu9HCiFtR8WQ9UI1APAasTqDJdJv7N1/KeDZBmb
Z7HsLMYEmZrNOfLp0rTfVaqLMISeFA2IRZNAkcOFsEZ/LfuSBukBATHDsUaitXkXeEvfxZ5cLGPq
FlHqkseJ5h3G2bukcvZleA27a66145IwNnIyAgAneyskm0m7KBw8rct4mZi8W22T4xkli2hqlv54
W5JXLJApYkS9VPrTpsk2xhisMNZepqgaKylv9Kjl+UIX2Kyf0d9YTOggR/SQ3DtIucnFSM+sJg5r
jC9GtlyjYJ0xxSajm26jrqyJgpPt4fzcUh9M9JdVynZvh+xP05HbuRcE3yHbUf2TBuUmUnYVwQAE
sqE6d9F2OnKX97oTwqMWlYqfc3/WluwhwaEg8tVD5Jy43VFoxBuDOCEz865a0e9Uj4ZkCzA8xdUF
dtRng1AuraRFJ04emIokteew5Nrc6LJD0JTvzNHZNkhYW6llpSSc9yb7cLedwFU7c1Vq45GAtYgM
NscZNPkUqSV6hg8ZQlkNiweBcBbKAzj5ZY+cNkY6ZTflLBG3NbOpzS4anKfQHSV5tyoR5OIEiXa8
WXYIdQlhX0voE1nf2u4POYKj/rZVsT1HY5+i9UWwvLLouxpogMt0W0uvN7cDxia33cceAfVXeUUu
xzIdlp6u4g8BtuiZOx0dTtVu8nKr0kERzqe2wf6sso9NKUweMvYLlMrMmgLdcoV+WVHETEfP3KJr
tqH6pVLnLJxTDSI8Fdoq1ykQB7Go2Swn9NENne48UmmX+OZishnF1tw1cXzUIasekVdjtoLXRDnv
HO1jW9TwhpyFZR5KrYET7xC4e5Ej1+6RbZvIt4fCvDSD8cqmDsUEEt+A1ntfSME3wu+++Dj42WXc
rFWpCneRhwsIGQE2thoU/SbeasN9bdaLOGHyYdPEsQanFRcCa4ujaKafB4l6XLbYnxrUfooA9XJW
6UCF4dDoB7x30ttIMgBogDR+eYkw/44jYU2MQfShDPV9FmvLrHSWwzhsKJNpUvhXjX6a1/WHXBvW
OnGZrmLu7LBCyh0eR663IMsHRBtSxIieON4DL8NLJv2EuBzNuPb5cj0CNrRgyhwpPEuPN9zpPUdY
GhjDFJ9XPvVEqQbryU4+oZrIlpSZbN2GJPexKtgaDiYLIYxVWaWr3Fh0aJhzbywfPTNK513VgfmX
C2hIOPaRxYAWSRCLoITOqqjx3tAuuulE1dvj1nxwQ20WF8UsCLn26Zzc9lS79ipjVzPXDe9mtJVT
CGz7MFIIQa+ICIbwrWCZivXnvq7dfGN5/U6B74ObTg5HB795rI4SQp98iwhkYpCJxlmbJRlAanWo
ockM1bh2jCyf171gZUG8Coiski/n0Aaqt4XSXfSqzkoAD32BKZiFc16uHLKyEhBL1euB4tuo0qNq
IAcpT44xb8GyBE/XyTgpy0daCu3EY7uz9mltXbjZMLN6+kE9xsNGcOWhsrSLZt1D4jZx7efpjGaR
EmANXp2OjbEOxgROU0FaksHBlgQ5XYAHtEtEbDC8bYYr28c+DqiWcuT67jylW2Q6yj1MXEp5OM+t
6u+9ltPoJNUI07qp43M6yJvUUj7qdnSRx6wBiQ0czOG+XXSYQek61t51ckXQA4fvbp+nGQLT67TE
GvhECSFjB6dTd9zYYoEhLsM3LXuIc0M2HNEg3Rd0WcumXyNbn8c9dmbmeB+7+Wk3mqtuFAQZ6Ox0
zlVHfmtvkV0f6MpFZoSb1i6W2gjzOISA0mM1ACX10nOLjwX0tS5IVprGBPeCfS9bxB0OH6Hw1knU
z2MtWwWgE0bgkzNebAPnWjX0WybdImuHG1g80gPYuESmd93F1VGcYJXT6mdhMV1xW1ZVrJ0WMR7J
wmU5L+4I3Tg3sEQvNUSwOj2LiA4D7Vd6sK5tn8YDAaW0DWlLhweVrJKkQ2eBQiyLvZWTa/OELp6M
SELkiaJgfN8BEUKLh/RchtT19VzR2jM+0KYG7jfOgNAsaIghqTAP4PLDehOJZk+L551nIIfs/W2H
pYhqeNS6YkVD9lOJB+2QKkuyTOe5Ne48VrBO10DZpSuKz7rBzhW1Eb3eZkGS+VnQ1tdw+k+AnS5q
nWgjg3oZ1RxIhb+0iaxT0BVlE9QmyZm3rewdhmTv2Jo59OTo+ppC05a4nlEz65tEsoMEtn/hoU/M
YwUIhSdvlZXjKhzvSy9f4o3N7tHRBC/fa0G4yYyPHnwjz4WJUsNAaiflo5d3yzIIglUjGUqVcT2Z
0cIz9W2V3FsINyq/uMA+0qe4p2/mZvN/l+dP5TkWAb9Qnl/eVdkLPrmPb/BVJ2dQZtu4tsPW5Z5/
qdCRyVk2ULkjjC9uuJ9pxODilOVwhW2hwySmDP9KRKFAx4XAsIGxnwK8/xQubj76CTzDxaUbL7ni
ho50GDNfuMzfF+ielxsIdeBpOnZ6Qa/nFuL0fTkF9QIuJ2ojwpSk+Vm/s8YyPskzH8ZIS75zI5Oe
FQzECLzvaSQRAw2tlvTCujYeXAeoUpRkp2ST0h1bVQGAN8FtTwV9Yc9RdpbNgZq46dgXp4pTzsdO
ux0j1rOgT9q1mWYeRFzSqjNV6oTtjthGkwII7QMNJ5lvDdGFVasw7g1bvXJD8KegjE71GM4EJPts
EeM4xEaEehTaLYa8cBkSDWFKP5rIWzFYipVrVM8TnWcD9r8W3+D7ES+9WGxhTS9iMZ3aDuEfqklp
UU9TjX8KrLI65+HV+DRbD87YOM8rx6huEt0Cf3Yy/PuaDGdus/dInoatyqkmP7Fd7GxVVYkXXkWb
1a/vMK9cxsXQbqHfHZQ6TBdDaHHi7tW70Cm64gh8Ibj0e8VdEAnXroYSzo/pheG60Iz8Rokt7LbH
EpJLoB0szzfXZDEdoMrGJwpn/hm2awUmDbRqDQObfVSQjZRAAeZnylHdFuXcxuH9SFO9cJg5NNq3
iuvrSIS4ExW6yBmfv81zcMUwSfEX5Kh/7tflpel0BBmatLbr1qvmHeDLlIwa2d+AGTnzmSNSLIUv
g/eOI1hyMnbObSss+2jUjBQ5vH1fNygIe9oECztsVmER3eVRd4h64mDbEmdjuL7o/wZ1WXF4Kj1z
U0XtfdOWV+RyXHO5i1xYOAVgpNfk9mKkVd/HjrnotfbSzHBuEl70vhhoPxbYzveJosKGUXy8+clA
ysKr1jBKkkIx4FO8Sju4Ooo0z4cmZDPuK4g1pHEjH5mbJIhvIVKvR5WeatvhVjBNOGWQwTqzqnSH
3y12MF72yQmSbUvgi26KTx6rd1ZTKnTddOdL/hbOttDTy/vW0Q9KNC1HoQFQEjPgmjR4PIz5Bvda
iT13UUfWwSoDSl2HY1JnK3elFWCeU1hEonc9tBk/XKUjMk5B8OcS3gRfpMNqFqHcfYdy7DgvzW6O
t8mJU0YYAAfquerE+ioXZrjMagBVpzo3EAbN/MbceEoFCMaG5Xj3+VhGS2KaPjiNedS4/Sn5Jf5S
l+qaUvr5ZOK27JSzjMMXkvTGf6Du32MI6xCloFAXpTB+qHZ5aCyfzrhWi6Xu1jwAunYeR+5O969r
Xd86gVgULsZcRrBTGp7/zsF6gjYTvDNBBHOacI6wA5giMWUy+V7jkYcNxjwfwozIoLTZ+uUAAO1g
EqfYHabF6MP12N+pPlt1UMTKSWWyvfaI8Ew1y7aRTnqDrhshE5WJk3XBPORmzFHBnesd1sc2p4CJ
oMWZO3bhQvPpemmTDdiHM3PsAGZbZ5O9adVt62W3LASruG3P0l4hVrTM9wKx12oclQ84M95MAsL9
iLNglbJKTBg4560M2lIrcpTM6ZBH/j6mJ1BGY7vXIyg/aoAcI+/095oAdtBSd46rFlG2I2FCrsBK
PGqWnmsTIFXUZ55t7mPVvO3GOp4nPSRxJB6MuuleGAVRshqaoWlsF1XCUNhZfFaY/onRI6dV9a0V
ZaTd9tl5rDrrxAjIBwIZQkVJyRk0SAO73rkbycuK4n4F4XmOqo6Kwj+P+poEEGdb+QJjLs04ILvH
GSaorkKH04jZW0tbUN5EE7UdTl2HqlATTNpQVzjCfiiJLzPsCeK3tG1gbSfaEbZ6h1F3Gg5zHWlr
PTZSl4va1Uf2ivbhnSZ1sEqFIFYqY20kskWCaZ/UzEZSPTtJHa0LWJNIZa05RvsiSZTFOCXloqIw
9QuVZtJk0lgip0kKdJv2oBbU5VDNkZJwiELKi1bjWCDtrZH4tkh9/Xg81GV1iKJE2ux1CmaDjrvB
0bVZ9jqsFUek3vo/g7RCdei09txLehUBLzINp9VPPLSEum+DN0E9z1vzzI5BZ4mBfi86Tn9ZNCHS
pVEsopLGC3UYiT8uMSPgA8gmFmzAxswzw50J/zA2tKPYnPpFFFIfAtRhHNUZDTps7FSEoUOoKFQQ
4oxlOrL8A0/Gbe6mcuEgeEXDRYKoZeyCKnEXtuJExS9yVlbYo3HEPIZofp/bJaf5LOTJEtiheORg
nPupswlM/1Irg3YWgIMtwOLhVBRrrUDOhwX1XkwBWSHJkch1ZZ45xmbqkM3TwcSq1fuE4WWGVlZP
eZZbFgbJ24pN4zZtMB5JTBoDGigg26F3VvnwGSlaUTibw5ZgsgQmWLj+d2n6mbih/Uppen338cUY
TfkGX9FjR+Nt4UKbGChLy4Vv6LEOHxFeBjCx/U3gRmX6VQ9nyJ9T8DTB3/8my1J8lqFUo/HFHVn9
U7gxHOjf4sYYOavQtsGhdZMQh9/QNdCF+K6Z+Qa42zuwQ3uuaWLWClaOYTrgHsGJBmM1ceO1WMam
/jxqBSAPvWaSZevzJB4vHMCH3nMIM1ehEQqOqBKfsCVSoRnTWs2rRQGEYQBlBEAaOdBGpnghSMxI
EUFfRqIftQzpBb0bx53TJwWWMsned5RlY/g3XUIjxKnXalhshl4/dJQZNsqYukAQY16E1nAV2gu7
TS9Ik60x6nMAZ9L8k1P3x5V3YmgXRHTP7MLFLh/6NbBOB7yj58h3gXsynPWddzq2qWbK00Pq+4L4
yAKIqC9ofelXigVwBICElGnfeCYURjXKiWFOPhWATaVEnYivpD69De1xqVJa9h6nWR2cyldHhxZi
O9eNa0MkSxc8q7Haoz7GhxSOy1TNQgNZBOhXMZAiDhoGWX2ngY5loGQZaFlRnZZgZzYYWhNMmxRM
DSYWmnJ9r5nJh8KnHxf5w51I60tfNxexRM/hgIDRpdC+UjwSjMoFpLH2IVheBaZHw+LYLc3zxi13
KcrbosZ1QIKAjm8hb47mnYtKptkO8ZGCCWzrY2U4XZpUDijludXEF4J70zSQVYLZXjXqddLh8I4y
+0a4J1VFVd3MYRT25vsyuLCdu1S/otFcegcR70YMArRNWvmrMN71wy4bjik7tLOVPXuQUdSzYKLo
xSwEZ00rZ3rgtBlqziLAeTMIW8TcjACOnNEgXYBXuCgDBGvXSbuLkDkLHy9wjgiogln2oRvitdxn
yx5H1Fg9K8pj+pg5IkSZIxeje5sXhn2k4xdKMAZmhnRIzXpTCuqZoanyVeq6t4rvlbi9aTQTwA9s
+1zKFDWXnauusBmVgX6ojAP6B+LWdxoMlM1TzSCVQDlBHIe2uooXEW1LV4xk65WLxk3eq3Z4OU3h
vCzIziO6uifCuqZv2EwfVMicQdxsRlCP0L8Ommxb1BoxT825guN/iTNFoVpYL/dLZr3nO4s4Cudt
36wCzb3UZGw2nkyXoYnwRsf3fIgzyJE6LR6BqDySedsjR4+Zimy6qHE0VS6DsqJf0MHNPXCGw16R
aKlRph0ktWRRJDB/4ac2/TYuzJ3ZVzdgZMd1/QA2tRqMj32foMDnjgUPzXTQ6GFmUDpTDx4rkw6Y
Ctn6tkzFshyuRhmgmMGa76zbxvuArylkSv8kQLVKwBVUBu3CSzjOxjJn3CRwvCJ4HMbble5nV6UZ
QtoP75Wh3zZtcG0RVW472vmkT3cNotdZP/mHxIDkDEPFaE4I+EKiHh0IprDas8Z3V6jArqowvshz
deWa7+HS7SYH5SCHIi38hLk03vJEZmo4tpUF9ZK+NLBmNQW4lHJn6P6V0nBpdLT2bclBTF8NWffR
d4frRO0WrT3undjYKJVzsKf+qHb1zZDGIJ6NBwsJk+7qrskUOkYnI+fSCBHIjKBVeah7L8qGE1uK
TzyQ8bSZ1HxeqOm5YRR7daxmGUwoMKa9YvuXmAieRzCQOH3gP5jgKbKmMTwvSQGpxU0Eu6pzjUMA
24p34Uj6sYCDFQJzi4KklC4wj0xYWpoFQheQjlyP70yIXDWELnU4+DSJYvp7iVxKoH1l0L9MaGA9
3iY1fIS0RIePcxsOYNAlIntYi25nQSQrjXf+eNyS8GNDMrMgm/WQzjh4LKMCfpxkoyXkWOIriMUB
nS7OGzZcgLhRFrk9oAtJ8cSG1xZAcEsl022C8lZ2dG6gwLnYO/RQ4hKSbyfab3HnkEJW4ukTzkXy
ECgXhSVFNfhpmNhPaPLIAtOuhHJncQ5JXVVy8LwjqzQCzIyrG6EWx3YKPdc1r7pIu2VrWU9CvO91
+6gNhru2Cq9xar1wzOqkI71khAeoes2nNDQ4ZSE6qKCDt9170yLTEwqhBZWQPHfy0vBGg2KY6Nm6
LCBCe+5IxKoTbwvoiPh6oZiDjw9NUUBXHBt12UFfbGNt7ysfsgFEvTcylqbwAd8i6RE3D/PqI52/
41jyIVPJjDSgSBIBe9xBmTR10BYolK7nngw5q0WFHw34zLRMNbGO1WIJxeNWcek4msNZhpPvKmpo
i6rxMqim2aSfqVG0Vzv3EFjRoi44vuCAoqhiC58JMXS5dE0mgxguxSQgTp4Yir6PlfYcixjMaXo8
acDso2ARkDZgCHfWc7TTS3ufhfWWs/hJ2zQco+AvsLcd55KIjeGKTOvGEDEsS25zgoQ9vpQQtJPB
A3VIqofN4o8f4jZcunq6aEAYZqGN03DpQRHksQzJuUNNqJjd0qVNDSkK6rd+oPYCLvOipe+Ua2Hg
7ElskwhJUfZiJkE53fQVxLkUAs3/mxpY5tAj1FncNXdYU4bNeNY+gAo9sEM29RdCgfztaR5mzWX+
1/7o99/oc1Lo5Vg8/P1vdx9TtmuysKvwvnkWAaqyqyKx+A3c+/i9Hr/0770NRkhh037k/SWlQkC0
gDuhPr5AeROJhj79GqhXJ84EQv7Tb1UKbdgf3w3TSwPx+9f4NKK//zcvXwDyxofHu7P5+Pe/PZ0u
fjTb/ZWR4I2eDYXuOrJ4/zwU1PbfDYVUZuJt6/BEPb2eiDBvbyjw+PgLk+LZUMjTEh4gKmeiH8dA
8FPbfJoPb3U6WDIA9xlN6a9MB0uFQK0bmFY9vp4NBU+GTQdCMxyMw+XrrU6HH7XJf3oomA4GymFT
0B16fDG4z58MC69EDtzMlje5OjBdXzsdHgEE00Rd/Xl1eD4GTAfXpinhQD97er3RoXg0wnz1kwHm
5ugw475e63fTQT4ZMOd0ExeiNz0UnGVeOyvYPpENwY5yfvpkMBSmQZuS6ujpwWGVfZsPiPSCet2s
4AHRDYydsAf4etu/nxXaf1FEEAFO6/hNzwrrB4brn14v5awAAJRWDF9v+/dDQf9cqHKtEG97KNjb
/gWzQpM8ABDWp2tlm/xuKCiqTFPH1EL/9vy8yQcEV8bXDgWzgvstdM0iwOHx9WwodGyJIRoTx/BW
Fwl0jq8dAxYJDbqGQ/DxC9NBuorgK/JtiN7kdDDsVz8ZTAeLpGlhS3aNfMkK/PnJy8Gsk/+efv30
gW/xuPHqJ0PWl+gABDXD07X+cAhFD2BRxH2uxN9qqc2C/9oHhFmBMaPGCevb3vB8VqgUmIZmv/X1
0uD0/LqCgqFwED6rhgxUlS+egO+GQp7HbTQgiOa/LiVvcq14FJu/eihcRzOwdwJCl6/nawVDgV09
1k/2Gz98/EhP/Eu1lUlwEQKhr7f9u1khz2GWq+Nl+q0KfZuzQn/1WiErblUzYFq+VGZyIBWYhX07
sb7JoTD+JRU3kA8w5s/PYTwg+DS4tnxu3uQQmO6rz18sly7MTqSXP+yeQDcqDnBPS8ebhXCtHwgi
f2VxYAQQDmKF9/j64bQBOGpLc+Rfnwe/UHF97QxAe08+PvYEwof6Z62Dl/7gCxL+4++/R7q/QP7P
/lr2CZ6+wBMmLv//H8/aBvojXv/db7/g94+f9vnff77MH7/Asw/7cm1ffrgOH6q76h7jn0c8/vOX
PdyltBb+kGX++E9+0uZ4ekifOjG/9wH7P45mf+1HHOVV8kL0uzwQfhvT33RqfvUSflco+9ov/wd+
k699++MwvXtJRvB4Pnr16Mxpmr78ERKcePVH/EL84mvHaVfdxS+oLR5P1K++huvw4YVJ+ritvPr9
9+HDffDCFQj9X/EYzKu7+7z/cju/dfUeW1mv/v5/yCl87R0+rfJ6epG2KAu9V1/DrJoefm5l9aip
f+0V/JJf1ms/5PALCV3/gs8Y/+Pif/95P30Z9G+z6bEp+Oo7sfjff36oXngabAmjv/oT5Mb5P//9
k8fhsY316reXt6H53RyJ196EWX4fPLwQafvYdPmDa/hZLfKVdPBjhfKFTPCzf/a8CJN/cZ883FX/
+D8AAAD//w==</cx:binary>
              </cx:geoCache>
            </cx:geography>
          </cx:layoutPr>
        </cx:series>
        <cx:series layoutId="regionMap" hidden="1" uniqueId="{E69DB16F-D664-4E71-8501-F96FEBEC8335}" formatIdx="1">
          <cx:tx>
            <cx:txData>
              <cx:f>'Łóżka geriatryczne'!$O$2</cx:f>
              <cx:v>Oddziały geriatryczne</cx:v>
            </cx:txData>
          </cx:tx>
          <cx:dataId val="1"/>
          <cx:layoutPr>
            <cx:geography cultureLanguage="pl-PL" cultureRegion="PL" attribution="Obsługiwane przez usługę Bing">
              <cx:geoCache provider="{E9337A44-BEBE-4D9F-B70C-5C5E7DAFC167}">
                <cx:binary>7Hzbctw4su2vOPx86CZAgAQnpucBIIt11V3W5YUhSzLvIAmCF/Bxx5mPOLE/43zCmfmvk2W7ZclW
a9QxnontiKnoDoeKBRSIhcxcuTJZf76d/nRb3t+oN1NVyu5Pt9Ovb1Otmz/98kt3m95XN927KrtV
dVd/1O9u6+qX+uPH7Pb+lzt1M2Yy+QXbiPxym94ofT+9/cufYbbkvt7Wtzc6q+Vxf6/MyX3Xl7p7
4dqzl97c3FWZDLJOq+xW41/f1n//7zH72/+5zaquyN6+uZc60+bMNPe/vn360bdvfvl2xu++/U0J
C9T9HQwm/jufIcenHrY/vfDbN2Utky+Xkf8Oe/ByPeR/fv323Qc3FQw/qsfsRr85fPXqPq3t5u5O
3Xcd3OSnf39vmic39uvb3dHb77bl+e+/rXup93ufAAz72cuuuHn7Jutq8fmKqPf3frT9tFm/PIXt
L3/+5g3Yvm/eeYTst3v9jy59dwcH9WjenP7tr7fzbzv7Y1B1bY9Q7LAH2B6hiu13nk085LAvqLLf
vvszqq9c0/NYPh78CgQff/xnwm2jbor/93/H3zbuB4BG7Xc2dZBtU/9bG/QZhXc98tlE0W9f+hmt
16zkeageRr4Cp4fP/kwgNZ/dk6zHuvvbX+/ub3+076TUYZg63u9ZmcsoJsh9uPzZbz/xnWAAr1vc
8xh+8YBPZ3kFns+O+5mwrcui/7GxEAzQwcgnFPkPhvbIa0IsdB0CbpOBfT4D5OErFvQihg8TvB6+
hyE/E3L6Rqv55u//+8eiB0wG+8x2bPCVn17key/qIGZ/sUX/m5j3xR7OXrm2F4F8MsnrwXwy7GcC
9IOa738smGCKno8833OdB9/52BS9d8RjLvMfWeozFslfsa4XgXyY4BsQD3+fij4M+ScBfEpKv2Xs
xIWdcT+f86eMHbidS22HMJc+7Ny/c2teYOk/amu+YeP/Wn7+oYZE8F/gq3zCsMvYs5EGMCQO8YBc
OA8QP4fh65b28gl/NMc3h/wlJB+N+ifP+b8VzDKrboAM/lhfBYHHBWdEPfoVrUe+CsDEjBIH/v8M
5jf0/Uvg2b5uaS+C+XiO14P5eNTPBGaV3d+mPxrMPQf0EaJA2z+j5TxhEQCm7TIXMrEvifXzLGL3
uqW9CObjOV4P5uNRPxOYZzdK/vh0GhMCYfILHwS7e2qWvufs4+TzytZrFvQ8fg8jX4Haw2d/Jqw0
YPWj7W6vQwKlo8DpPr/AsL5By/Wxi17Opffb+Y9X9jxsDwnAwxSvwO/7Qf8kkL9L+/bq0H+O8zPa
+ic0n5fdn730nQKb1KrMbn+4MuT7FKPn0xeM3iGPQO5Cgbs/Q+yi16zoxVP8dYbXH+KvY/7JM/xv
pXS3KWgJrzD6P1YWAWtDiNiuZ3+R9p66I5CCCMGUMvyVvz+Do3jl2l6E8skkr0fzybCfCdAGym0z
6LY/1iIBUCjWOXsP+pBSPY0vwAWo53hfycIzgB69cm0vAvpkktcD+mTYzwTo3d/++kH946j8hw0U
O4g6QMYfZI7HeKJ3NrKx77tfpfln8Axet7QX4Xw8x+vRfDzqZwJzzO7/BcHS9xjDjHyXa4EYbxOQ
dF9KnC9es6IXEfw6w+vx+zrmZ0Kv+8EVk7304SNse8/rWPuKCQER136e5pz+w9W8CNuX4a/H7MuA
nwkwIDY1pFs/XLAizEZQUP4qET/2nZBpQE7sgPz+kt0dvG5pL0L4eI7X4/h41M8EZmX+/t/lvfzB
zAZskNlAahzqPcD1CE2wQWgcwAi75CGxfiYS7l65thfhfDLJ6/F8Mux/MqC/s7Ynd4o+Nyp93uJn
ukL+eH8Woz54WPSFmH4XIzHA7gPZeQD/MboXdf7uze7m7/9VN/smqOz+t3zzuZU9j+0zUzy54c/3
+ztb8z+y5Wq8ufvh+cXeChl2fMx+L2Gk0Ejn+vbzvQMXr1rS8wB90aAeTfEMPk/egn7C7wf9TAgW
0Hz1L8goEAb8HMDo0+u7lJ8RMDMEIH9+/WZKT7p59m1S/3hlLwL5aIonqL3YAflo0L8VyG+0nkft
jw9dp8GNvgk/9au++uqn/QFN75uhL7a9fnZ7q7tf3yIXdDcHO9AA8tALu5/pOantSex5dor7m07/
+nZfxYOKLAHNDvytyxz37Zvxfn8FAqxHHJv4LkYgCNkO1BlkrXT6ubkWWk486LR0MXzEBePv6v7L
JRcIlutTOHQO9Bw5D/3D0K5qklo+7N+Xv9/IvjqqM6m7X98y7L19Ax59/7n9HQPDhnIVLA5qyj5x
XN+x4frtzQk0KcPH0f/q467yJpoQgYbm1PV63rmM5wPPC+HVKLC8q8SuwrZvhGHpkhS18AjbUdkJ
XOXbeLQKjiv7ms125Dty5El6CcYy8HK2gmqUC6wrXrXqdHaHjOO02xiWbad2DGMH5xx6taKmnZDQ
vUx5HevFnNAt65Mwb9AubV0TIMvqeeMWQZ+lok/cyO700veyXUvlaTV6F2VccRSzbdO7vLT9KMbe
ppVuQDxJQ6vtD+Ku41Zy447lkiEddbPkemQ7ZNzToSK8aqp1ZbN1Z8h9P2BRUi0q5YSD1y2UoWdE
oWXLzMa0aGl0fTsvaq/hsjuTiVwa6te8mqdrivTM/aSyFo1j7vv4qHEK0dpX6UwOY5qEWUI3OpNH
U9ufTm65UKoM5gJWwpJD19ZHVdcs0j4PMpeKpq3eW6OdhBLrVKR4hnspPN6XbtQnwxhZrTrKqjFq
HWO4pdOF7B1XsNh7H/f2LFKJtpSUBU9d/KGt8Dm2De8HwxN5RwkK5rQRCXVERS5Vaou2vkg8QRol
qFVyK6+WDq4XlqlusxF9bAs/mgpyMo39JUPsqCW5aPE5xZi7oi9yju17VMOeTAurPMyyW4o/Dt7O
9Gf1HLlTz41c9vq2ZVe23/Chv2gSExrZLl2ZnkzFWeInwp5MkI8kmky7SvoFtS+9QZ6p2BUt+VA1
bFN6GW9SfKr8EnE89mGuvONxcoM28ZfICtLeP5hmtIpduYwlE3lXLtzRXs6tCYemOnPmOarLBDZ7
mSr7MJ+KdemrCBcmGlzNc1WkPBtywYZYTNMhVtdFc+0NEUlybvyBe/qg7SM/jWyquJ3b4cg+jhMK
HKyCzNKcNplAVXNlaSRUUx2ogX4ou102ZgsrL7fWYKIkT458kwStkrxPCMf5h3o6LWZHOGrYSNyG
IzEirr2rlpKglKvZU2EXb3qVhfZciqr03jP7OJmv5rzjMZMCM7M3VqFMt67jft3LRQwHKss8bjUt
j4uZF8XKji8LW36ISxYZ0m+72V57jQqm0fBBJbweEfdRv8J9LWgdEmIJHOOoxS03Qx3Yfs7bqQxN
3O+SLmC1FUi6KotkgQuLW3gxkilI61Q4fhKy4WJKytBWOCT0KCVI4KZ7P9aAydgLOc0bZpswbdGK
WQ5sQi+8FvZqakXnjlGWjByZhdd2C13ZXLlEVD0v6Bgg3+FJfWAlA0d+Fsao4Wgc+ZSdI3SSt9ax
68Jq26VheJH1nfB8Fs3j+9xrdkkOeDWemJyzQjWiG+vALeVS9RNH9JhMws56eJjiTE4fRrtY4xmJ
Ois4UQfEKk/H8dSvjluabppa8Sr76LWLYb/RFXdQv0D6Ixt3jrbuTFEcOHDWs35YUELDPsmFS2VI
wamhvFx4aOV3mCf5VsMJhW/Z5pPHE3tYFHEXWQBv1oEJyEL4/kWT+Vdayq3tNFHds6U9FoLZ27S8
v3e6cedN+iQ3KKx9f20yO5TI4+2AwAnlS7erF/20aOYZjkEfOGzh+U2UmEZU05jwwnOUmFMw8j7h
zUBXrql5F5+msR/5PREUpaFj8DXrU2ehh/5mbP0Dn0znhSm26cw2M11XvuFpXh43znEMEHVjcQ0J
JCd9flFixuHJAk5SuRtMFaIWb9IyX6lh2JRzLtLZ4yp+b8hJ4kWxxtzRH1S6ZtmZcVIxOmHRjqtu
OOjaleUeNKYJ/CmK55Vxd2O8AmsfzHro04NsqHlpjbwC63SsMJuOWxmR7Iiimg90F/vnFjl00lXT
3Nnmg2fB4UAFt4YibKurae+F3IZn8RlqF/6wgAacFctsLodhhfp4aVq1ycbmUENk673+0krkqvKM
sOsxgIddTpGKpLdy7WKJBh057BizZZtFpdeLOUNRUuqAsO0ETtsvnQAVlejqJTiIiGrFW1wtxsYI
B3vcr4Sp6lVc5KKOPyqIhr3pT/Ns3qVlskD2tFJ+ngidxseD9sJ0dqPcKk9GMouRVps0ie+ddttP
42pATS1MUQ3cTZullEPgDL6gWPNM2nyuCt5JNyydszo+JliL1pdhPTobM3VRPzhB3xYrxvqo8AtR
5Tbg0ofSIPDdTRkp2w6QoqJFF/5IAgpPPFmDwEQFqCKB1m6EJ6FIdro/Dk2a1qJtt3Z9nMgucoYq
rPRy7io+ywSWDS4YW9FQ62XRb5xivphj2Ed/IW0ZsBiJeGah7rtNMlgLg7ygSvR124OPzHMOq+PJ
fKJTzLfH56KGIz9tibtJi01l2gVwBe4WG3c+aOmhxOeyv2nSU9JejsV2Jp1oVeSbw7a/qrrLalil
8iLJzo3ncsvfqD5ZDPGwmAa8ri0Vqm4+U8TiKVkUClxFoS6JZXHYo8M5B0Ni9nJM5Fnt3nrMuWrH
mruWd0mnrOGuGkVNh/OxIWdOCfGlSwKJRt7QU1R5271BZ6gOlHdUIyQqr12pcr5zZSParoumplv2
Sc2zBKwU5XjVWCUJat8Wk4wjM8hF12legC2QYRIyo4tpcoWi8VGZ65thNEITJhC4uhm5vJXtUR0X
V30XzhU61ClEQjKnvLLpFtvTzmUf7VkD3Vh3/aqquog1cCiSI2quYzaLcgp9zw+79nyed35fQvSW
3Ez9smiZcP0VGZqlthDP8noh05HHOVChMRVtce53B8oCd+2yZW60sKsESEB7VEkdlr2zbGL7kGb9
Asj/smuj3jthcysKej0As8orjw9xK0Z01rJ8QQr7IpVdUNEsNPYHJ205Qh+Jv0qmfgHhqu2mKG+c
hWnWcdWvB7LJwJVp7XS8S/NgTLx1PVQBtvujMul4patgnpplWjXCattFCYom3Ji5ls5wLBt9ikmx
cJG1STCSwKC6iMbxsVtUq7SaoqoFhx73i04dxA0L5vEY2lJClUT2RILMmw691gQMTLmy9ck85UFv
IJZ1cX7bjtmhl6cVZ4N/Wsg5SrqcS9pxB8iXKT4i3dcnhUfgKPXyWkGMTyhdzV0TzLUlwGey1uYT
0F+nyU87IBBTTQKwUaBVLOi7+BhjegqcmrcZdZelPXAzD6EHB1vGedQBy6kSEpIe4KltQfLrYepC
VBWBjabFRCY47BK5F7JOTqjlLijcB3WHIJbZdarbVaxj3nm5mAywAG9cDCURCQ49hK7sJgG3ny4f
PzP3JFW5rRuj4ER/edrx4c+/7H57hPLTc3Rf398/L/n1r7O6gv++/cg+v3z4zNdO33069/BY3jdZ
4udHLn8nhXzx4h/LLymkgP8wv/zaVPFdcrkf/yW5RO8IJI4+89CXHPK35BLSTpCVoFWEQp8aQy55
klx68A487sAQJRhSycfJJaSDUHchlPlQVvPoH0ku4RGY75JLBM+HQi0OvtAHFQsW8Ti5JDnp4Tkn
2xVJozpgy6niTQ0pF3AXf5O5w4HJXSCYcz1xS01dUDPGeGoV44mBThewVWoEI1nNnWl4b1hnAU1v
9fvKns8Gm+x0RkshG2AkhQuWVMg9/R7tfVLFLstq7DjrVC/aJOuEsqsrHNO1TYddEY8HmmbFsouL
krdWV4ohhcPuogFiMpZWMA/OEEg3P8isPo0gu1dBXTVHunI2My4+xOPUBz1lhw0Umo9LpNTKdB4k
vyg3fNa2w8ssn/nodQziVHc+lmOzgKeABl7VxWJ0J83bfiRL0nvO1eA3OzU3p2rOPhLNkBQ+Isla
dygGwiyLe1hqdTE7aDpwMpzydsRLgHZhvGnk2CtLYezUOYlVn0ekK6a1RrgSQ6GFGtIMOEwDqdrc
pQvGTLOtB986kZCFCqnqXqRaDaK2VQGMavBXo8piSIB9iNl5265MbK4TvxV24hxNcbVyXQIeId5I
ioGamyoVblflXCV42KKSgb+k4CMci9l3VIGzjesyGpHKApVqedUlg83jvp140vopN7GVH6bUGTdN
YyPR+KTgmWYq6OrhQ6aSW9spTn1axcsJS7UY2kGHOc7psplZyWnv2wG4nTOddF1YpKMbAg89JWV1
o/J0EI1dHIxs9rkszd3o+rsmlgMfGlUC/WlmIPBA6Ye2oJBiFMvMtyogMWbbUzkooExKBdIiTSlm
v4Hk2SSae219TOZmlymVLv202jpS9YGVy0tQMqgYRjxxozWIGu1wbjEIhtrPbg1Q8pnoJpRpzERD
DNyp27IoQ/SDW3Y+8CrLXlaxfaWYEbk9ZjtGBwTOtV93neWKAbNBJMy/UN6w69r6zBRsNXmgmdAh
f9+4dhbhYU6AWsYykG3+cWqHnFNdH8cqdS99GmeLfKhP2DiOq9YtI4yrjSXxmVR4HRuynBhJhSzZ
fdqRNdC/MeikP3M9jyy0a6B3DG4e28oEtgf30U5Av1XK6rtaVjunaJeT3QxCadhZO3fbwDjeSTao
I0PRJulYJv4TGD4LjyD0vxQY9krto07nr4Llp3Ff1ca9Orgv6rmua6MnaqOPQe1DBDOMsQtXvqiN
+561fYesbe/rDBARYBlf1UbohKEUHvUnIDUi/IcCAohA3wYE+MEATPYPJMMqbOaC0vo4IMwDy6CZ
1yegjB0DofXzks/wjz5L6hh8GZCdJOGSZLzr37MciM0wi5rpRanKME6L0K+dgFlpkMk7Jye8iUGq
Gz4kg4K0uz32J6Du2Bx45bAqQeBCqRSxmy9t0KNSd++UwVllZX+WOVmQZBEpgKnS9yNkKUQ1a0KG
y5SOFzEbA1J0R23lia4s+Sirde6mkbEdkTkNJLgD4T0lfETXOqcRG81GlTKwJx15db+0WML96UxK
9xTI2MVoxyEyUhQ2uMb5qGEkhJi9nhATJmkht5rOHC1X1jDyXjs7ijvuxzJMeho62tlMoNAYHYOm
0C8s7yPey1i5HfiSrUgzrtUgb+QAPD//ULb2Dg7HunEmXqkk4x4iITyEHBVlk3PIPgLWZaKPY1Bb
4yVKrodqg8ZFS0FPqa9cyJ4LTW6hbWOZ191VNp+qGu4bB/ZYL/MEcr1xWOS1A/F0Z7KUJ0O1zcc8
NA7jRVlB3ABanTB05E3DtkfdeipYxyc5iFmzLaV5SEtIHIrEORkSsyWjs4IuWLwZZ3IEoSDKU7QZ
rfhDQdFRWtNdrdxI543QEBs7hg7njpxAlrNLapzBkfmYVZAXdqnwK3bQND7khrLlxMlFP9fh7H7o
JuEYa+f0myRHJ72XCCPPjRMNIES3aRZkmVmk0gvMZMMGM+7rAhTrgRdJuStBNia1s4pZk/I5ZXdV
jjdkRFGa5SIHmSJJ+0U6eRFCeuCymqN2xgsLcquS3E75WVLicCjSRaGvUiVUQvk8YmHZkNnYFY+V
v8Vm2pGEhrjGkL8n2ziJ12nlCs/LROGbA61u7Ybwop2EF+d37nxul+ltgU/YkB+YLPTSJjR0FArV
kZtXKSe0ej/q7H02z0fYFaVjvVeefTra3UlsKeGPFiTh2ZUL4Mhy2kq9UEW5wA1qwrhRR0Ptctr6
h/M4iZ6A9ubGkaYQr7tE9LgKyqo8IO65p92FV1QfGOQ8E26v27bncQkCgF8fzaWGmLQenJUzpREa
QPlp62hKh1UPgb+cd97YAZXAp7WbLr3e4Y21sTJ8ZJp2YR/G0hF+zICH6EVvgZiS6GBAXWil3nJC
VPS2zx1VR3k9v9cdiQpV5GGRIYtLvXG7MqTqbtDlSeP3gedMR0h/SPI2nMDkpTVftGy+1l12qavy
qCMxlDhc7uYggIK5KVUBV8mTifeoWLl5t52SZBnb7lE2LhpMDdfxzKlfLZrSDaapCTKtdxLidUc3
qLpunUzYLvdxs8vxXed4UMFIhZekIiO3yFRQRqhDlclQFgT47EHTNxfaci5IhtZNKs+6vDlz3I+6
y32Rpclx1mLEvfKyhy1JhqDQN3W5zNyCe1bg19Z5pWArDNAf2YY1K8MxyY/aoV1VGMiF10A1I/5I
rLMxN2GMU08kfrpuBifs2cxT2+a+WywQZqJD5zmY6rSnujA5GXlnDaHy4pO4xaukIesicZde6W8q
u1JcxkM0O/h9miTb2uoOu7pamiJbVaB9YPoeQXWgHlpQHq0aSg3doer37AzOs+xah2fo1CnbU7e5
TBM3sMEqiblImTmw/SSobRmaPr0qtHdcIeWBhPFRl/WBTQuwmmoxx9maunJXFl6YeWVUaBYgOl/S
0iyxAxpvPIQMlRak2tNali2cIqC+tgc2CedO1vFWNs0RVaPkIxQZsDMvgIpFvm9zbKHQ8YaFxhXl
CZ4u0zm/AAX6CloPl+OeiDcNBKk6GMujCh/brBM1nITKOfbLYpm72dqpaj636sAACxsHc5vT8dDO
5v0+k9uhsM6h6phzlljbekwjnZz2hc+hJMczBQMlKFsIJCW35IV9TPpNXoLnNmbju/3OjuUpGVL4
Rmfhg5iCx+LYVN4ySarrAuTUctQr37tDebF0FRzowYfo054ntIGDVI686N/nVZh0FyU7YG3U0ssZ
RNOK+ZSPrROa6a4EJp64KujlkbRokBSuAPIGaVYKyuMZ6Ahbi92AgqmLTuj4DjMUFS14iTPUjQGj
TQDsD0QhHcgKC1zu/OG0/3RkIb+Jyvn8P+TvM/lz2Wuqzs/+XtJXJvhpks9MEKrL1PY/qQOEAeHa
594PdWebOfCrTYTCb1IgSCafMEEHY8j9gZrBmH3TyVcmuP8tGRvOrEMpgSeQ/4g0AG1m3zFBFznQ
fobgUQjXxd5eOnhUdx6IcdpijLHw2G42iM9uetOhFlietyy7Zg79GIIGmrMLyqzDSpuAmCyAIs2R
9tiWyOYQsi+IKlobHg/+1o31XdFDIUWlfGTZ/TjUYh5NzpP+tvfxDnzkCuqZoZtB5FdTmOCa93Ea
1bNZ9bpaxyOeodQFhbMGNHQlza4vy0KgRNAKB5Wd8brOV543XQ6pxfUQJTIJx9pfdmT8OCfzKoeS
uGzRdkotSArVEuPiIp7nmzHxI0eyS6bb5Ww716zJweKgqKKNunKlC4nwZEUVo1nQSiWaxl2x1Ab5
D/JOM3sCiBPXrhJ95/A6SwOcKI4be0cdCG5ScTr0YgBVoRmGpUHJoqzBIBParaxsIpuuqnY1ng8K
nYSuJ7mdjMJG13GBrmlWKmEyiBmDrZZ+O4QgL6496UWMTh8gcPDUbE1x4dUzSP0bxTIDcu+wMXYm
YtllnLUMWLQO6dBCLbMLS2R4g2hQOPaqBt5UsAONppAyFkCj2vs43pedL1JdrynoKbmiEVSICm4K
qIv083by7hwgIxmKocWAgvKCT2LPu1LOzQS+h9bLaq4g4BciAwnXtNmJl+ZnA2l3FUkWXdlxCnKm
GD2IFE22APYFHpKcFHQ67S2yLbv4ZO6ryGi6q4ALqKFqQKWtFlajxWT1h5M9ANuthAOyb00KMah8
XbXWMp2ckmd2H6CyPsXOtLRAE+/reE8rcuGZFTImaPO1095b9Xt4civSSvNymgWCddJJQqUHIPQG
egqNGLx0GhC6RzERwpGcwmHeoRpzqywC6bjLye/vsjG1hNWD4tCjzUTNMsN3pbqwMrLxScnlLBel
ba9TCWzRwevWtzceayFrgDIzmQYBBdtVXquwIVMNFVMMNHgWHhwyt3SO7aoLJp2sak0OTVFvjDMs
ypJykJZua0UX0Kayy/MY2H0azLKD0pl/gICrkckJZt9ZVroMWJrzbhyjJK0j4+dhA/0NFYH659zE
287Wl3lPAmCG7T4DWeKsDRFVIk+Te5LWIfz+RGCMczhiEPedWz1ni1lnIi+gROhqfQr8/KCTV6nZ
pNWVdmJOvNNmXrj9qohP4+omd7sFVCl55wdVXn508ynU5qiaVjKV574zRyr1L1HcrmcokLZ3tLzB
+b0nocqM3dtuTpe4y8JsqFaMrJ0hWRoDFQKrDGIPtMgxq0Iob4sOihGjo5ZOHx9mThx49hSOdIaO
BHMzQ9MMJDtQi+kVfKjl3Xw8MDeyTBtkPhTKPXNa5OUSW+25D+Ug5tFm11dJaOmDMVNRa6D4M+No
NP6ilr671JocgYa0HmXXgEdzLR57fQaWzSD3UmviVyc1c6F2mp1mhbr1HbPBI63Bz3ngN/dcEA7Y
mHnvSw+vfL+LGsvvwFnQsG6KpQ9I+dBFkCftVrnDeprQJiWgFXlZWIFKNZAlU2wxu3rdguqf2ano
2jhKe3CUaQ+tCNmRp/4/e2eyIzmPZekXagKUSE1bDTa6m/kYPmwID48ISqQoURM1PH0fy+wcqrIS
jdo0Guhe/PgDEXBzM0kk7z3nO9eCq9/oHYMVMcTou0YfdRGgoWGs9rHRZ2lMGsAWIFN94CU5d/4b
Q/3v96gTSthjvu7PVvonBwCoCuDACHiVRpzHpDy3SVisG9geGlwSsggsER8dmjSXJfBQN03NebpV
KSIRz7IJTao8UwQlfQ6aOoNVVdb8IfBVkypLLsrY3TJ4+065X/4UHcWAzoirs8GKhuPyEI4st/hk
vnswSX3vliOZ41zx4eQTdj8o/TB45uAn06sKW1RoK7bn9jqO6EdgWNfgd2Z3du5JBAb2GoGlCXN4
Qt34qMAURAwd2peu12w2KqeV2rHtNKjtWEVhRhv1MJnl1FP/LAS6sdLCZPPrZT+S9bSUW1GppFCa
H+r5qRncHnRE5mt4+FblprXgRsyMLgTNcjYD9kD5mcIgOyx9lGt3RwN1daiA1/WOcZrOgT06UBwj
9nE/jPDWpv0koKisZT558o+k9DLwG9UV5rbzC69X9wzoBnY1l27Dhydh6sXmfhnZlbQEuknpoWak
qPcoDstySZ1D+9RAjAzm5lxDnPHr5Frb+nxrJUMPHRU0+aReYdTP6sn3k92iRLFM19KPj+vCfkOy
eSbQWggq9FFctvozZOub1knRGBxVBHCCKOs93kFqgu0jEXjuWLRb1mrHB5bPlmRqbb85+kC3VLsx
VrmdRZbwKeV0we35GmeRq+lHQwOZ6brZdwP0/VW9T5XZ3Z5tuoqPsmK7yGB1wQVA1ChrCH2wStwP
0QA5u31BHiKTVKbhyvey79IJVIVIPrSlaQC1E6fsU2L8L2aCJg0MuTIKH+C23May8MC5QOZ+sfO2
09Keth4Wd7Xlw6gLD2IVZ+Av4AOyptyV4ZwFFtjTuO46AFtrdHMONdmpwb+swtvzVgd5U0Y4fDwc
LnN5CPz5dV0qLKUwwePfwBqdsF8lsCNsF764ePr8/+X3X8tvL0GB+r815f5lTMA/Su+/vMDfXTmM
h0BJm9wGu4DS/FvlDVMOsULwkQELvCCEmPpPEqzPIc7iKEDS9BYg/ufCOwJcHKFO/qsp998qvHn0
XwCf4FGBnPshQEy8l/9YeAvRsqRyIXjByDxPjffZD/q728ohH0Wk4VmA2wIdOJ/DtdPX28RX4ELw
bMabe0NA2H20MCmgQ9R7xYVO2TCw30mMWijoSIPqhLi7sIfgOGzoIc3NKRIxOYcRViwsJC2DB7So
2eq8z/XmMZVzPR24aUSmbw5Uc/OivMg5FIHDBG7p5lTdPCuu5jnTln2ziL4mFQ64slMPvoZ3uNKo
yTWQnN20shD1Qvey+HWZ1578Xc0rhNobgaTJG/EDKCAlY6gV9QeMcV0IHZwkq3MdbA/o+FVKeQz5
edsGAAY6TNEe+UcPvy3yy0cSkac+Zv1H7YcocOMGgOvYSJryWcBNKktsI357jRIYnZQSnYs+quD0
fy31VGi7TCe1qQsZKpMvVYglPdOvKrbO7rGBlS9yJkkeJnbaLR1xVy6q6mA91n4QHZKnZO2GLCm9
SygkP/SddyHdrK8Em0oKLtFmCjVvjrTyUtQD2B/rT+gWGrIfJttl0SzY3qOiWtKYtPxEEulDlMSd
6D0QUvj9p7ZF4VLVBgAu9pInOXQvPHbTz5ZjZO4wiT5z2N23evXg52G3bPE892AMKc73RfzQQ19f
Vxd/TkEY7VePmaIcou9hhE42ow/Jo2rcVVZ9tcpd1AwdZeqqKuWtv6btQot+2fJO8GOvpu9x6l6p
XN7wcfM2CAEPgjQdW4i1vchmHfN89qYX3gBtCoR6t0sAFgDe8VwTmm2MSOiWEUio6nVirMviAYQq
Eb13SXzwpkJ6Wxrhuu/GESWda2BScbiCp4pA0YIBxifXgzzb5nTbSmBFvTkPzIKXEM2fuKxP02D2
Pg/+iG7dNcPEcue2L8lWFKkt1JCp+55i/0LUBonWQwV0Ew9haoDSLNSSvBEtknxQ4SXsyvHGceIF
IvLVhSXoEhvC5nTzpYtltTNrBauz2brCXza8EddseHLIt+vm5q7tuMvCkF3jTiV7XtInGmt/1wa8
KpoBFVvcPzEnvFSO/AgNGKdsv2tj8d2unSp83v2MR74fk/nB560sfHsTxm/ASxN8do48NmE9HcNo
lL/hD93TxcUZnku0AWZZU8+3WDShNBmkfsjYyYAF4HtPWiVnX74Nvn+KyyC3Ccg1Vp7JiPXv4s7d
+lggp4EcC1ODi4rK5NYQBcndNK97QWEXtAsmXIvajCfZAZPcYlCUJHJLmpTy5Gt5pvDZUT1pcu0R
zU9ngUaCNs1J+Z1MfR9qrLN4cBoIZxVuRsZX/8l37ZBH63LcVt+myeqq3IPulXlbhGqC3Asdo1oO
H7foONHTJJpPbAQ7PU2PZibAE7r2PhB63a0r+Ql0+WMLWpStQG97g11isyXQLlDEPu1dSvh2aZW8
12g6OrVO976ScUZLgOet89+9YAxgxyQZsDOd0jXEphuUmVBjIZLozqx2eBQRv9eUf7p10Fk9M7qj
IQQBDxY3swvYsHq+bOuU9zUuRdToR8vllc0jth3/FKomAJnZPGkaH2pWVhlgD3gJdJRpOUqSujn+
WmeHYnPehSua0Q3QrS+f1DycoyE+wbAAueaxy1KZ8BCW/WsFkxi7XFhEAehxtQHIBsp26S0FfmDE
mMZB9Lvz6YVF2956yVMnsbdrLJgU+GcAeHYBM+h+D+uodj2LZCoZ9lLGf3ibmwrS073P2n4fkeVk
a1CttWcylTCebTxsgShbiIkDCrtV3du6Jvm61V3e634vLUW3unF0rtMuaREYGKcLtVPuAHU6UkMO
4uu1dOFdsLSIbPjXyat/SL2CM+0vStU3DtUR0LhxckTkYSzmG24Q38CD/1GaPghJPEWZqGdaxMRZ
NCT+VbTTky+jqcDNAqTLHyON8i+i63vgUK42atvHEZSoQHXo7JIG7WKdpHSgmXB2yXEAs1Tw6syF
vWgGSZVvc64qqN0cdwqiPxuztqlUHjAffKSlKEEbbNMqlBesjE8o0LeNY+aF14D470QExiL4qqbg
SgFUp10PfhBjAu8siPw26jpschVWVrBgZyyT9Uma+FhyCQa2nNKyH1FZxua4SnvwbIdefdnug618
VEG9D1qfZE3MjpuDbg2JBFkG8QdEeFMQ5xus5QkbQwnlTHP2aUaCT8vReXgGV6L3xWMvQ45Tt4TI
zZfTtsk6VUP1/yYv9rds2F8KSwqoK0hQCv77wvS/CFn+Ey/29xf4e2HK8bRhugUmYkUBoKy/VaZQ
i8EJBpiDi7o0wmhqZNj+QQegJg2h/WLIyb9kkbwoRHLov00GACT4V1bMx4yukEEh8ym+WQBV8z8L
wsYDzzYTOF4KCpWfrHEaDf43HW+Ebo/9YvWrYtikjwACln/bqO9ywRnV1s+KO3DE85ihkvxuE78t
RlSPdgwOtZPfqk/0cdpkUQftFV7RmA9QIQ4QpXGmwkS15VfDqgjpheYOa16lSwAXcujVkXs6Tjsz
rADRYjRqOJ+zZK1uJ969pBs5TZy8bn3/s4zYVsjZva/VUt/Z8pV2CWxokyS597ytLjgEbbfftFly
O0Z4n3ZItyUC+1DXKKQXjboWYrFOeoA1RmaV8D78fj0ltPlEBx9Fv5qlf0VOZMyJAKumhgdLptOo
Q9ARS/Op4hnWtfcRL0rvRRfASepLVnRB9eTYW0vrw9ZV+q5fkdgBi8DVDUYYDuPQnkYyfznmfTT9
eOWa/xg8MqSuYidPwBJkbb6EMt1c9dUZDvR9vV09vwFmrwrWur3vVSyPwsmg4acXt8Yux7OEtBMu
LJ14u5vj5tq3bUGW5gekV3uKZvxBhPPJC+dr1bEama5uyzYgzAqpslSC/IJhztrMW/TzBJeMhXYf
L+OrSGAuhpFE9VDr964dNRSfbheC4s9JgIq7trupx1c5DBo9A6pUBM9iXbi6uguruCo2XK4UtAVQ
vigSu+AaNwClnFdXmd/5A0Sg9j3h5KFe1zfo5yhq2/IMDrvB7+MowKYHTPPcjRMCBIGrTa4ENr8Y
ELfnVvjIGpkKtXBTzCVA9cEvkjX8ESWw96DsG2LeO4N36yh+E98UkPPhaeCywMqr8nBY/jSrviQm
6RCnWy8uMIBcegUg3PsZyNac/UQdJ/gWPh5PFLcs2JVaV3vRhPAa6x/R86pUcnCstqlWx9lhE4/b
+WqXEb58aHfxAtR4aOEARJDRCQmOzCCm16nr3C/xvl/li2N6PzrHLsEU5CF4Yhx1k0HdAug5qPqj
B7jMa0FNDj/qWz6qRDht6ycg5nhLBlVzEn1YBqmkQ8GZ1xD6U68CQjex5CB874+Ya3bxOwQHZlXl
wiQVKlN5SgaOujl4jnn7w071lhkDNzFEIdh0pHDV9An6us+Webkbx7pB2G30821c7vyo8BRg7DgO
4DB47N0iCjapJYbA7V4VhZXp90LmBIHIW/7N7vxbIIsikTigY9yR0PxSXgTJM4ZRzEd90n2tMs+s
v7gW5S4Zl5ep2nDtkqpJY+ad61v/KFYYOKzeIPfdklHUosB+AtGDGgnZiW3RNEeLiuTjCoouBlSw
8pkcRyszr+IFYfSn7OBFiegDAtiUungUmYt/UJIkextCr2xHU55CCLRtaDPAFgBI2uGHxZmfLUIi
ygj9Mlo2ldZAQFH6xD5CakkRQG4OkByMBrMb8e0rUJxr4DesyUMGMoO5Lgcn/4jAIUup41XO3lbU
cDme4EUh+zX23S/cIVD7FZr5CreQrGD3Y7q9u6hEzMsu5IGptd7RatVnVCeFGca3MRZAw0mg07Dl
D14yn0yPrAebW/TxaJb2PS6DiluNBw5A/BCHZaEFQiVI0FSqDi6lDeEkJ6gYIk8uu7ncZK7WJUiH
uEPqaiUMW0RTFfPQUCxSe/QpHh8Sibxz9VuEfA5Akg3phM5dh2UkR9JsEeyHaMlcZWwOTlXfaTav
OUphWAex/dUgE/PUCbC08TTupNN+ymN4R2tXZ8kmWwQbIWlSUJ1TBdbUk3D29SxfJ+HzA5HxV4KS
lvUv/CaAbDSvOrBqc4/HUGNvNvHyBilkLWY8HBnT7bvl1mQ6IgGymcEHfCyyn4zHz+CtEE3b2nQh
pMygGn7HdNrSZqpoRpb1HUQVWtAbcIaQELXwIwFHnxJMyU/rSUZpvCTf+LIWmrnVq/IlhpSIp7cY
UbNmAWPgoxwaNBy2v4bf+F4ioGGuufXHYIPd1pkzo8u1l1552OSsEK+iUwZOP8wFsi6QIhCpGTLZ
ABZYI0bQqSOwYQEETNtjJ3mfwi3FYodZmaH5LnPCKuyvvrejfTLv9GyOfq1/O/kTx9JxiTucsza6
s2PIz5BWfihfoq/bdJJFVbSTgQhSV9dJps30RFv1XK5k2ZOE54vwLroEbwf5bDoMkW5z24S/xiSJ
kK+a7hwaFMRAmipH4jaEoxM1+K9vmz2IYD/1BUHj1Inw1I10yf2xH9KxIQfWN/NuxClcdQHZVbH4
pIb/KtvwV+jAqdTWK/y5/apK2EKbh1RpKRvUA4gW+SHatU2JEZmuKHhw8mOMPxpUwShNkEdS9ZRr
CaeuI5s6DugcUtGMIzSW+H6Rc74Bl8/CxTd7NmO7rm3fZ1DsUIpUiwUQ1ugTH2aW1747qHGAyT0E
NLPKO3pLu+FYir7aHhk5o6DKhfAJZQgV3Tn6szHVCx82c5ARfUIJCE+0C7C1KUS6/fDoNMDEvipP
fUihJGmVd1p4J/921bvtYoJ1S/vWrKnfZCscjnxBOhftk/xwo7kb4KT2I4j2qIlxLs7LiXHU83Cz
3ocoCC8JdjW+dGeI2iMkOTUVriE7vng06/1gTPvO7jbauaMdbkA4dn9V2y8GNquVVRZ5j4uawVg6
/xAGXh5qYIWYumDQP5ozvr9hTVUQQknCrn1qosdVDb/6AGdnPUZ/6gX5MI+IqEjQuOimBVq59QWS
rMNBhImArCF/akOe/QpBNqg3eYJmOA0tfa3Uco7K+p6O/B5CDaAdOLXI/Ywql2s7FqNXo41ExKVd
w8fGa2RqCBSFdq7RwBGLLlhguz3M/Y1S7RC6Qm99TtbMeuq3iWAh1TW8kno0xTTJOmMSJVoPidOn
3XiyUS/AG5j7DtH5YovGX8vkEF4f6L5JmlsS+AdbOpmzNnrBsy8hQga8mEmH5Gevjw25AyI+FJVF
oLGrxatG9Yt9daZZFaGlhdsQuw6nrGmGEzeU51NUImOq2JriXCiIdwtfG4p9cKVH2lZAtbbBy7TA
OTV20SnSHRwepPb8ED5sMIi3SrG50Dp+0Aba2wQoLN4OKDS/fUSFDzamWE6ly6vtpt+C0C17gbBm
GX6DAqj2a18GBxrbdyhBXloDi1xL1MMkbkHPziftxyev55+lBwB+C4KfpexfBKE4P0j5R1vvECi1
5pOOIP8kcIJbR/YMe2UyhuOHr6dMMhkfkqB3O1x6r1iSnQk9lYd0ZUVjYeoL+YOXplDJCH+1QoVi
RyyKkJ1i1dUnFRE/j5uuxrkdIo8b/Y4A9BaDpI+jPxu05EiQMGuA5A0/g9XsO7mSLGlYQZclXbYu
LtA1y6zG30yVmDJAE2GWQB/rGB666PZvA91y9M5QdTaDLIKAdTsIh/uAfbeW05IB4FyRFhjvywg7
7wDbH4jr7zaEHBjM7ZoFNAR6p0Xmz/QmbZps9IZux+vWywh0xJSVEyjF3rzrtvmyxP+BGxFB5MDD
OSzdUhjPQ9JxYSkLxpe+F+turCAPRQwJV1Shu2pGPh48nbuhAjic8EV1YEGc8JHPURMgf9rmzULH
fA2dzUKgLmY50AZcitdA23NOYOnVIswlgwLH2/DS+2SDmoPzL/HrczUEWz6u1OST2P6UzRjtoh6J
RrCCqT/gbG9KZMExwgLaH/X+ROMtU9KAwKhnczUTFNFRdW2G8hUpcuz7Wa/hnW6hPRg5PNQl+LcB
sfFgAHSwXTw1T6cAAftMd4hlJ3hfHTDCbG3LZAc9HMEJiIzGa22OdgGWn9leG7dMWds9VkYGmSC1
d3xeeAeZGrG4zI1VnZfxcCbWn3NUrsAXB9SAK3bRgDdtVnmw+z080qWd/gBK3vtYcHlLQB+VaC5S
xD947tdxe4gm/dZr70Aa7fACt49eWaQZ+YDDuIYuOD1p5K+z+XbdG8EMWHS6813VIBVOHmLDpwLx
qucKgruBEnxXQtTOtSYQ0wHmhAgDWd87dx5Hz0KxvL2lIXiN4RPl2ROrGfSodUxSY5C8T2LxEoFz
SE2jvyvbfCb1hCxSjU5EdJPOmdzuzGyD/aAaOCQhxjO0DL69uaW5EabxHJ8O1GnvUYVRgSQrmCtf
IB1a9akUXT7z8Yx39TEk0wOvgKuWCygARUDVCrgJtBXIv3T9lgejMyiazQvtbJD2GHUQb2CQDEWL
X6Iu2VndCUwumB68jh27GD17UsMN2tpTcnslKQCAChLikjoVpBAvzh1QuXSEkJ5KgnIeCvE8bQ1g
jgArbOB/ZM3Rpw3lsdPLR7Ixue89Wp700QvdgTfVMVrg6K7j8hXE60u1NMhBVabOO4in87Lt/dmi
zK5sEY5J3tB1KjosvAwhYZmBCi935n2mbtlBAN8lS/zRbvpa1jhoBn8yuZzCQpKrAwO2x4NTp0M9
2lNYzle+AvPwDYoK7CSpErfku25B+YvXYbDoKmYs427tTlyxA7TNJN0QjEeYAo1IuFmojREaRQdH
X+M2NlOo70YafgAMkNiVR9Blyj6LMbjKseQ57l2UaTXmSs4Ryu/S27mdNOy0tty/uA0BLb+qhlsv
5adB/2dQ5ffC6DMFlgqXQufdQsWur+aMCMwrafV8XethzraQVwhkKRwsSHclHHc3jGv0CQzH6yTP
owgfVb8aqPVbndeYGZnSrXfYI8pzKGuHULqvM7h2svcaBCEGvYNFMKWNrN+CePpNMWbnhp+4E98m
WAqysS+1D02nm8PdtqEAgZ5a5Shv8gHdBdxGfuSitnlw672aIb72CcJhumJPslR3Rtojm+a3ltcd
riC8elo2xRKWMQ73pT3rnJD2a2vaKR0JTEc1PiUzwl8CfOG5i7FtCJz0djM0W5m/9wdsZOhRFyQD
mQUV4n5S0GuBxx78dsAUmASazNLb0zJgG+kXghkZfELEohLHpKo+MDLitRH8mcv1Ppi2n5psuzlB
2DfYMEbEhg88GUTWtqRQFL1CuJSFDAHfNsZ73LwhBwlN0Ak1BzaFOLl+Lmsp90PTmqyZkWVHRhAo
W1I3GZkP1dSxXTXslcFeveB7aPZdgHE47Yg04+bDfAo10oQj+eHVFpN2OpwmcmjLI7Gvdb2YYx3i
p34BWPnU9bTHuIp8KqM97Uds/8CmMhqhbdi88ex1CIo5IMNsxrVau+UukTVU6eCP2c6WiFd4PWm1
RQg4lAg4N/D28KHwTJVqznjTkxSEw3CoTXI3QPA/z56qMnmLn7Gen+OYv9ENaxMODFyO8JvwAado
0F1mD4ikkdNLyWLk0F3zo21WBwupClF/QR7pjchpiAIuumWv+3Uu+tu4Hzt3YUFi/cU1kCDrbT9j
KbssiJeXOsDJWM4O5c86WAzRCNCzVRsGFkWAgGyGWv3BBYKnQcx/oRy5Q9cW71iNupL0eHhQ4E+Y
EpRvXfAVSvBNyIcixh08lTPtCwD2a8o45ro0zQL/TXfZFAN2LDf8PfEQN5wPhKy/S9a/qTLYC4ux
Oiz+tL7A0AD+ADkGFmCFaRN4fAG8BtATl8MQCxynfezSknWYT+AfZIDBECCZRKPiTML2AewkwKVu
G556j+WLcQ9M+90DmQCc8bI/ArssQjNM+1q6i9eNVdG1a5/OmNUBLvx7iYM7suI4UWU0ZGryVV67
a6u2Pqv0csFJSXKKoiLtPO0dKZc/6hJ+4/9ZYOWfQ+T/Po7+f2/WnCfAO/69e/C3YX7/aRLyP6iW
v/z8/zIP8AU3wFP+Ohw7Rl4QYMnfgXLMMEswbRK5gQDN6z+y5rdoIaVehAnqCEnHlP+HaGEcokPE
1LwQVMx/EygHCgN/4D8PMkOwEQPWYFLgf3Aw/tk/YMLzAQkMMD7RwJp2zL3lwTKCUV5AqJwtGFgF
gbyC137V4r4iHTa712lV+63BHrzqfcuq3doEp9ZsOKgwBUVFeYkZPCVUxThRuRbiFLPyfvXCvK0T
zBGTGKXUnsp52JcIM1oUKoa29wmS5DbpvyXIgaYenxHQLZO+kAgdBxauRvjJ219WHl1zDZJX5f+M
6jbtkkfWHRr4HFX4PnNEjgJqC6JAE8T2Di+LhvJs6+rkFKhVcDrx8IrQ82lJxk9WYXKSlm9qXA9l
hyjSHIN5XLKSjUXko0AB/ltBYy+hFnorCt4K6az5ggkgSAANedC9JAQNQwdZBcY0gl65DFtE17o9
8/mlBSQ4q2kniWvSGgBcxE3ODDmW7eeK4SS+iZ+CGcoPio96ng61xBSgBMg4jgUISAUkg7RaytxZ
wEW0QfuAQ0raBNM3kJ4OzJ4y1KSqjXZeJK+D1L8Gvv68Xcx545fFNg/V9hXqBvD8xcBt8LcIUsMK
Oc2lKLhQ1WKvjLJwJnsLNnn2J+Avc+p0/I6+ClgEyRYE3bZeFy31crH10BuohtDRjDj3VqCIHsJa
KyL5GwbsQKKMCXhJO7Ikx2SDCX9s5bXv1jUzLVypqYkQ99yGMde4DZrDrpFPmKCziyfxlND3Djbt
NoCBAssXJzOgwio5hq23GyEaKcyzQVIOeT+IVri1ASIHL07qo1rn7071ed9zZNC961pqGAxwpTFy
ZULKwNeYULRhbM6AdNsw3pkQ7vIy819Ug44QgKgAPswMetDSYhwaeW9Y+zjEzZPqt5cI2V64NNuQ
EeQ4dyHtPpplxTyeRV+NhSxgmLkHSXWHWMK9RKDURP5h8EAgePKZdfC+UHPAQm+ebd9mM06ZHm2i
QASsb0CGVat9jyb3zq1a95ihALkrLH97PQOP1Y/PqJNP1bQdQ4PhVLo/xUggloiJGsRFEa8U2YqT
iTkIvIG+AwYFp++OjX42IW4KGQ1uQXsgnOVde+rIs0Y0FQDTYSHjrxD0chC+V41N6bzbHMCQT3BK
B4EhBjFuKkXkFToFAk+zDzqbFQK8MZrHJbU2PmnEZRv10yA86xL9NfPpZHl4nBCuhVkh6R+DAYAb
kreYl5H2tzB7zwuBZG6C4SxONnc3PzAi9dFHgrd501OQrcj0Agw9ocErtvZBoeQd/dMQ/Ww4/Ky6
/h2V/Fkst6F3ePSGg7bDfkByOI7nM9z6fQMKauoxvQnCyS1ovNwSx0geOySQeySRLRLJTA8PQjjo
XtMbpkm+M1SOfEL8cfghk/JVon9EunkV/YtVUMWQJWTg6e4h8h2WADsUctGOYs6Wv15Wh6E+4DR2
k/zZIUq9gfMP2XeEgHWMoDUUwgIFRyHZsPO9FYbmdg3AwsTIF7OAgJP4bsyT6cOMb8GCOKwHD+Iu
MltB8MHbaX1G64O2imF+29gFd13zMKJooXiMGwvjA8MFo8dmEXnpi9wf3LdcktcO5DQIb6RsHUYT
Ysn4GEiGoq2IJ57BfsFyulKMdZAw6wgCuhDFHLoPdRttVt+GnJEFmjtCsX68CwlSG5iAZfhuXSyo
XTgOkPoNJqZVtVdwR06M+gWj7knP7B4zuej8mdA73QJui5JDTDoUygCtMJFt6fGcQX/HnDaBeW3q
L3Pb3I4Y7Agdu1tqe5iHuxhT3hpxpJj5VgOYCcO2cDfRIboh7vNO1S5dMCvOx8y4aIbm+MfHHLkR
8+Si+oT2cI4/YQvhhyxmzsXmkcfP7DaHrrw0mEqHkWnZgil1Sn6v/AXTNHIGi4M8diDPA0y1G0aL
VI3Nav26YebdPHdpMLPnBNtUBUFqMUtGoJF160EE+217aSVyit5T4r2UibshNim9jdfDmD2e3FPc
NGyx6BlTBgemhDQcYjQfDBQ0h9hmMIUSB0OIAX4jBvlpD+014pDChTuDQX8C/IoFj13LEZPRqhOC
lhkLHoDKIaxaF0PyBg6vkBgcyP0VOtHOwzhBzBHcmeAYg0VrF6j+032FKXJ0QkQIpbi9ISUYTYi5
mDlvCx8a9aIRxAa/s+HYnDHQsMGYKF2Df5rmuwQDDxUGH3qYfwhJEMMQBQiVEsMR8ZPQ/zEWCcOi
1AQtPM7EjNmdOHHc/2TvTJZbx84t/S41RwX6DQzuhCTYk5JIUZQ0QUhHOsBG33fjerV6r/qQmc7G
vhG2JxV34AhPnI6U1YDY//7XWt/SIYWOb3Xx1NqzMwnsYhV6DcATu/TijPOMTwWIxg5U42RUHpft
A8fZsgcLF33q/BIK8I4WvktFBujZ02Zqo6OEvVLAK+2szxI4pA+lRgUW6fJglGPL94Mi3eu4437G
qeZNICZDAf1sYzdnWXYAojCIk3su3rXqvXEeBJDKEFglC4928f93XP6fOwgb81D6Twfhv3Qf/clH
Y89c4F++xK+zMHYZBl6Vl4MOZkP7xazy+yys46CBqz7/Y9Kw2Fj+MNLoussYREEx9hf+xd893ozJ
Km0Y9tx4oeHwYnj9G4bqL6QsyMa//fc/Q33/O8zGbNaBuaQ5XDd1jZ/9z7NwbyQ9gILQBGnTLCNT
np2h2gll2mrzNFcExqYkWa+hOTbVx4R/a4EuWB4Y57YFM8DGmAFFefaQW8YOp81Cxv1GEFCuC5iB
7wXA3b6rlzhgahl4zAI4Kl4MFb14l8rraDzmmfBU/RmjQYUzxqzh8Z1J/sT+h1tdtQxeH05g8RIN
ayInyzpjSDxbyt53LwwgGlZhMticgJsa8VVtenIa72EA5lU7M3CA0vtps2xuwB9p5B7G9mj6KNfN
osdT6QD2Db2O04AfyfOH8zjcDC7VZXLNItR9H+fDVFewKECPBgfiV6sBgS7VEUvJV/TlOzMuS2sE
X3augT1uqnrkrVNlpKGSg8UUa4yX0F5TD3mxJ2SRuob8W0FgkDLbJEgrLclt1u0VbwFFXJQ8Wtbt
eHJZYSW8CdhE4OjTvoPcRr2Md2Q5nzorh47FlF5ra4u5CcWme0ao34o6OPhFvBKoPbVMDq2BGGRF
hwRpOm6j5SS0D1mJ+9ib1zixv118Ri4/fsZ34LL9FU10ysuzXoFXqQZWPlGVnmyhryLH2lex+6ao
5r3XhntIbl361neAlFNY7aMiUP8KeVaGeh8E8uCXzbHUGX+N1urOQWEDK7Haz5T1FwIVLiTfi1P1
FAxgMlLArwmZ9YB162hM74EafuWaqiyLdlwXVnETXbHXO+2tVYNv3cn3qsZSSAbr3GR/YYtDj/q2
KNprX1XYqGT0WGf151S5vCtdYHVOvS1aZMTO+tHqiPiM96hNQQKlxJLXwrE441rtpQGKleva9GS4
3DZ0o0S+5+gR7V5Id2/1P93S3OGAXgyDADDH5ab2d2RZt7BSeQL8W1rIe6bLlUk8P+l/aAjUpnJW
2VxxbfgqpQBNgmUyXxo4cyceoHjyd6w6n1jtobRE20jDiaw0m4k7Sh+al5x9EGY0tXKZyEbOcUKM
3QlX7X7IHa9lE6P559DyV4EabZPme5TmUwDEwUmnnctHDxcKmjiirbVoB5beGgd8okNUMdcdS/as
r+BHM6/URn6ezPRsIk12Ylr1toVY8WG0tzHoNgYYMqxki8B5Yv8NCvsH2/t925IyuKft6BnKSRGA
15rcP/UqnmXy4He4q88Sl+gvwbPRRpcO9r6F/BSHO7cb7gIPx2Q+Z0p+zlN57Ma75qwlV5OhOeQ2
Vh3WX8pr1axdDC6FeFSVjewtDFMFgasSfz84rYo4cV+ejEnZjKm8BVH0GPbaazd0pzB39qaE82W0
QI8TdNd2FBvFypFqvuyBa56jqOCA0tdp3NvsvJxBPg4FppBOHqexfhy7eImJr0PMCuK98NN04xDN
RJe/1Wa0VezxGhLdFFqxaolyViQ6CXY6bv4eE/Qc58SnTXIBG/HSJgpacjnUiVoFUbOtiIrGREYx
m3ipA+nBRB8aCJXqWBFcc1+Gya6tQ68ielrX7g8bVzjisJ18lOKHoe5Voqo1kVWr5V1jxbdk2HHp
ZfsPl0X+RE9gAl4oarVG8XSGq9XutHrdd9ead09ivrr5oeajRGh2HLurrCYXS0m0hvVtgvngw+gR
xN8AM/Pc5BO6yDdZEZxIJf/Y3NYDzhZdMRcuM77iVlAk/CP6FZ9eMr0FgPPMrleY8jeCST7hfp2V
1raFiF7xSm94NjGAbWHTnTKyw1Ez/YjJEg9kigeyxRkZ42FyXwrVeguQ80t+45raLUOJw1jPvuQc
Uias3HfpRtpI/X7vblvgfJpoT5qc9pgwWJ/H2JHJqDoKbibGYkLRkcS0PKeke+LSEfNdNf/K8XpM
7skqRs9lj6GOrEu7Ev+4S27CuoZEksw5jY3/axUTzx5wrceRuYn0l8r+tu2dTpAbtO/Ei3ooho/S
J3sYyaNK7jtEfSQqgo3MCIDkRXuC1xs8jUsDI0ZqFU9ElzwiREsjZ2WTkC9PDb7lJN7n+nBrdfsY
+xM6iX2pobh1YkRgRrWO+HjKvTnn1nWjOOVqehlZ9UjU+MI/qXGKRs5eIKxfK0tAFSAePCeJOv+h
xloxVR+9Gm76xn/o0zhYVa6+K2W7+c9M+BtyQ/tXMn9/qkf5+4kQT+vfSJxMhFg9QW2y43SNX3mb
f0yEGBAhaggaHf4S+VN1QWWIzVVq/uckyX4reBAsV1W81tbcy6D+WwUPaAh/vxelQoJJFcnD1k1B
ZcRfZ0FFqoFrZgEmuuxFogcuNY3jA92Te9rZsmy8XSBdrTe/xRuJ+ThqrUWRIP2bjawvSTxenbje
93iikew3WWjZ66rH6SYMpG7NmLZqXq0KtTobmBnDUd3mWNEyxUdvm7eYPonaFCpmDYYGYcQGbOPg
etrlWnIKHMVrDNxFXIttTnVVFruhR2kkvyWU/FgXO5OFibSHmxQr0abXQD7XqDGOBP6c/3Tq/lj5
D4Z2bbDcisJdwxv1/MT60QXFSs8l2XYO65zV7Mt80TZT7pBTUa5MZ1VUM4mb0LJ+U2ztrex8XOPR
qfGRWho1yr1RJD8LNdxiZiXEO8UE/96lGD2VzF7vtxQfpAqpDEaiQG/5+N4NK/HcSgfx3m76GAI6
xq0Jko6Brun6q2KI8SFX3qDaBy1HzteGbVbXn7C3SiW4CcFRHE67FA+JSHW8YPpJM5PPIiBJDZrq
w0rr50A3V7FC5k57tzAzp4xJKcKmUbnrILBP0ujXVYshWWhHhptL45aHNCqXBaYtSNPm7GphhxQt
O1fuwwZA20YBP98GuOemZ5NIFiowf+punY0h65LDHL8y21uj3iHq+dZr0b5Z7kNVEVdslkF77M3X
MrwK54OSCRABpX+24sOIg1HbAaBby/jQD4dsOJLn0p7WYvH9UNAbEU4XLCULk+0UltFlxk5Uas4q
hPkdyvagwAAXsMAjNpmqu6a/YSt67Z5ARlLbrRXQQkL2UukV8jQcGbQ89JnXw2KP1aeiPJJAz5cE
K/DUxldtWBaG2OiQymepdzRRws16V1ro30NT5Ws8+u8K7gSmEw2znHlUhLiYRMM1l+VrXa2aRlDx
gDgahh65uMCBhRnhczUEps0HM0IyxIq1ihC6XGvcJVq5atzkVRXyeZrksiyiNWRtr+/rdU3iu5kQ
f4NVGDe7EdFaBnfIqPui1nbD1FwU1d2WXbwoVJvShx7U1coPZlMp2L6+WYea+6ypQbl2MuVZmsmq
0mlcGeLMJ+bvHlRrtqCP7LZHMp0LVZGnooalrjyHmK4rkNCk7AnHAnYGpDtOERpfPfMvML0yTlYN
DqzCBHNXvcUun776O04Y742vft4uN/zFwu8GQw3p8wzQdOoXC4WHjl1miAOhTHE5DbdR69ZFZqzS
zn5v/E+I6ptJCR7CNn9v4wEIhXb1E3LCMVcTHgHru2rEO6yimx5kt9KUN+HIH8rQ75s2vNusmLnm
XiZ9+miSlC3PFJwTeF8hbBGjebCC3suc6FxFOMifmsBdA227VTK+5rm6ds1XXVUPkyOWEWlTTf6k
1oJWm4nVo75ssCNWBts/oPCsx91U+TD04KY0/GhZ3ZxavMC5vh4YMAN3uEPCQtAdT05s7JTKOYup
39QcuMN88g4cwQNHsVp9NPPBPOF7IOrpEgatObhJy75aZUMUlgNdPYEG3k2zosNxb3Dsq6imGQyb
KiiYvINnwhqXiCGFWOeyHRPPzLdE+pel8ZHW1lsEF6dzjXMIJ4evgtjxVUDPkSPPcDHF6PnmZuYV
a7a/JtzlDfX4YoLgqUHxqMM5wM0X59MumV8lAHsywD0mAJ8+qL0akkRaFhI7OQwQUD9dhFZsdQcb
+01pvEBtbLH+CPBANpigHlwQhhaqeiAbzRyhxAwqEP7je53xH+5kUBzihrCOGM4NIKKAOe4QgiZK
Z0bRhBJfAi3CKE5ur1v2wIwSi6UanPK4cxYpf+OUJ99KvkPlWtjkPnLqWExo0tqcBYWRVBb2zibg
mbrqTE/yN3ZphFwNqjfUMzbR/Rq3ya2LtHeOli2OwtdeF5s2HD7aSt5hxBM6qB66Fg4SBCfVb36i
MBFfxWeOMTObNQ07JJIugZXoK50Zf2ZC1cChEj3bsszDZ+SyGfWdeF8AkuoASgVxTqEM2CNAU2Oj
zvvfXRuTGFI+s4HASW+wZwRQZROsURk1GYK/XABWcQPJKp2ZVgZwqyIWxw7YlakTYwd+5fruw5Dz
tqiwCxB8n3DxWdt41ghz5V3BMTOaw1NW1uxnmxbxMPboGOdW+qRG0Unt3DM25lVdII8qwIVUaw+J
5qjEpeeaPAzW8GxNFsirB0PRT7HSXrrJp3WhXxp+cPKjcBXSc2RYLuaEiriMOGWy3hNyfmibhnwq
5AnOtmPOz8PEs4n8HD/XVpYlf+bkkbzOs+OknoNFu3dabAjc9MbPuJWeC1qywT2+kAK7QumTO+Bj
KR2CPulSMTvPdYBKKe5PAwcSsxeOZz/yAqfc4m+nN4YfdcYN+tgi0nJ6I8tCBwHok//MwL/OwEL9
VwwCfy6d/vsh+Jev8Hu+EMKw5rAW1SxrnmL/ZhHQ1f8tdKFZLmWUGvk+/oc/tqJYAyzIdb8hhlmY
/jYJ/2IewLXoOkywtgqt7t/ZitLK/g+TMLlHHA3AjlXHYqP710nYTWU6aRb2FtG5rCuF4eGcenLy
nxzcjzq6ceUAaJhxBiapId8eLr6hnHW798ZOdPdAoy+pJrqRSu7iwoIo0X0qGaNB4yxlhE6cIfRZ
ztGc2BAmNlVVtV2pn0kWEf7rU+XopslsWmP+nMbqsdBFcayqzvhR6Bi/9B4TMEJl/UUJU/OS8A5e
OPBn146Bi4FBnfM/GcROcYkcS017yeMIFpJMt3zy6JwhVwYvaUY8kHvDrkh5S/9YjvEJVthdFtpl
jMdDLpW9XclhXerJF47dn6ObvRLEusO5J3vX8I6V+Q9RiPfBV8+KDjhJ87+hFFz6TH4DpODiqgrg
EaLH0gYvwHSVH4oA5pxyWa1q5ApntI4xnp9FaoyPkzXe4BgYyDPqA6+tT17fbG4FIcOmVOh+S8FX
VUVxj/Tx02B7spB6qxEyVt+xoJHhNqaPBC4AppMTK+/cy/UI1V4NWQ8QtPcJqC2djB0gmddwmeTB
WriI/07cwaiLskciyHtTH7Zg329Euj4ds05Oo9U9NBrThKkS2i5CAgimefNLg3UOLxQMkqTy++qS
iXrv2NlFM7qzEZf3cAgfjWbMl3lab/giXhXhSAeJxbcE0uGpabvhnGTZuxz8/dTYxKbMp2EKT9ZQ
rRWFXj21N6k7gLkHoGD6bDukToVNjhLGwKnrQKzTYtpR5vPlClByrnISI/8PirqqTHNfsIak+uha
URm46YFAWDMNwlc6/GFwn6xU2Ah4h7BuvSlxTuScNjmYwYS5n20Fm4Tq1gkMjZm2Dk3KqOz6qe4k
yOQU84b0QqJ+vL/59tJD0ttb39Q8mS21mU4x2R82CTMDXcqx+mMAxhZQ114tkNJcZ5/UQFd7F5uH
e+8dKl4E+RG7fB440XgmnzG5Lsz6u4GJYUfND5IAKwPIqdtyv2sab/6DO2csEouk3Al9XOuq+dFX
zy1atpgs5FMwG6UdHVv7G+b8qiqJm2bPje4v6zHFnGrAEieniGKZa+YO0XDlOOHRbBSor/6updUO
+sUWH+G1LfUr8RP+YsRxkEpd+dXFTLet/gH2hBD+dQD/EYIB0dvxANShNPNbPUpG50Dxarth3G5Z
n4KOWfh6d0qoK4KXZgw9ZDi22rij9qMIPJbEyOXhelTVNyW9Ns2GxDvietUMkAmbHnG0vGWpucRN
yDjTkbFVlGcFZonf+fcq+hoqpOfW3EVDsqqTV0N8yHIVDv2G9qI8qldlmB+4OsMf4y837DIegKb9
YU7iYazwoGpL06XcDOvRYDxqhFKVtmfIyi95wuZ+AKJSM4Y40BkmPX3rWFrmqlhi+F2p9XRve+Ys
aWwtwAWN067j0trbjb0rIbRg/GcLS6GY7N/Lkp1gBWQ4ZNSUpA8Y4xMRH7v4PYPxwsbtoyKlqwKj
qXCzdzMERoUa17sjz7sOKXuGxKQERjyR18f/nNm/ndk2J9c/1TL/XHb+D2f2/BV+t/WhbmLC+30Z
9bczm5UWzQKm6diUQgqK3//YXVFaPMueUPw57ecOUgTGP9ZXkKUg/xic2r/iAv4NKdM0EEX/3tbH
MAFHS9AXwNE9Nwr8iRMLE9OJajcG5j/p31arYOBrp/bgi+g7VIl8qH50hN90aF3lvVFSuQULjZTT
qTVAkCzeyS4xtp3Md9JJ6Te1j6ae76Y5pazoJTUgo/NuWMawswcOhkDcpjLrvJm5GstkWyBrubL8
DPXMK0CQxL784sr/mU6QVJreZrLN6Z1xjI/QEQ+2Yd655nJPtU+G7V+lRsBJMDtsLVwIwdC2KKDp
zcipW5Sdu/ABlqjkpp1y0m8+qBJo7/IZh/2jn9YnJ+IrxKyTXDL1I7aCsbV+WFOl4DnqJvxpNVfw
NH4QYf6YVv3HlBvX3h5ROg3l1VXJxkTmvOFWDGIVfnYZuTqwFxnCNUxSiAMK55LUOVJ086sznE06
bz0iNzgpqs/3Vk4zPsHc26X1Q5PzB3cqzrnTPyKB+CvNMQjbG9ELUNgepyShLGkFhyCwuiUbhieo
6sasYoGqTYn4T5G1a7Sm4MWJdDO5yR7yC2CWBJxKUFgHvSleAnyOSux8xglvIycktNdp+SUc/RfR
VcmuaDgss1o79WFyyfzhCmac5AQQHn9MiAljni4ScHuFQbCvDCt2BFZAv6bwoAw/SRG2y0Hzad4i
DGFkwaUwrXppWvGTOQYJ7uj8DvmsX1QQGqlSLPdNGsu19Kfn1A+PleTmabN/X7bgW7wYUto6rt1x
o9WqySLCtvkR3c7r2ELobkUfbeAHXpNnL6w+g6UVzgbP/BBq06Mk2rHSbabQSMs5ZTWVJVXzDsrr
AgmLMdD0P+CIldj3iY61GeT00E6+MZV+/GJEpd0L0z8+lWwgHMPD+DC25qsJQH3d2kHpVV1yQRwA
IarYezaan34Kw1iTGn2pMxSRp79VusFzYv9il1W5KoxYbKAmn/D+P1BI9lBX7ikajW8xtZxVGLQx
DlbbzldAYhYumdDge3BwqQGWHqj+AbjuaqyVIwF/QTMKjEk0qCoSz7v2WKYhD0SlP7BkHNZCxSnL
sLDCEaauk1Q5tUH4TVxP89oUQXHSsCiqfSshjZd8M0poelWllLhlGTRQnKYVxiiA/4G97nX7DQLC
zdWUS2mk7QpX2jWq08vUmuZWFeDYY80+VdIsbmGpfNWteFMDHlYiujUNcjwz2CQAKzJMhY65yy2+
00jpMRqlabeMm4rKv/yYxeIa+M5b4Kvsoh0mBjc6alqR7ZLCfx7IJTxNtmUdZJAEwDpNFfiRbqyU
3ryL0jAZiciU8dtQIeKTQACRqpsZxn1q1UjvHxPLWudUrsm5e01NMYLpGoJt1050N9rKB5eIt0GP
kmUvS7Z1w2wMSqp9ErIEptZzw3VmeJYRGU942g+1LMibVdeY7IRNBkOFR30ZKr1Yhm286dvuTSpz
NAquRcevdZVENKWCU5AbIFAuQ5Cm8YDYwdr2VbbRMjvqIb4GRS/WeVE/pEn+StPceTTlXlTpfcT5
vEjtFgxDmuy6gYnYMGP3Wei+scmdAT52nzUrO8sfWMt1K7DMrJ2NdMT6K35qpkKPLjq9EdQnKxzf
hmgO1PST8tok4w6NpVqmhhF5CpcIIqLDsMqIj1c2Dj5HZPT19XRdDvhvjRbut96ab1NpLK0UN1xr
TM+BJKkCfuSilfkO7B7ZsdIAEQ5z3xBzXi82GYxrchkKwUgIEJGnuoiuXd37RzvSjsKvrmafvsQV
T1oH9cop9Xc1H4a11fby3DrFajC14yjbI01LG5bSOzu09qOTr0YsE4jHxc7S4LwGDu6Zol7Zjf4e
tsYDDbQkyxG5B21nGNpK05MdT8c2aLVv3pZPic9W0+Uhmo17RIkWGPtAlCovNh7mYCBJ1wc7gypA
YP0LvXTObaZ4ZsnnHtJLxTs7xR5aNso6T1R2xLLUaDBjnSJr1k+DGTbnDCzg0Z+o+ugD8xaqEw2l
QTeuKyx4FDUkA17j8SvsQYEkhA4xvmr3smhVxlUDCV3mdHKlSeRVNWElrTWps85L8R8z2v/6dYCz
LcIJ/3SAW1TTdx3LvxChfjGi/fKv/z690WZsGCrrClX9c7s8Gxd2LQxNmgpDCh3xzxsXXbUc4fJx
NnXrl7jGH8ObsHXWIyaEEg2ZyP13Ni6CBc0/DG8UUTnCVnHEzZa4vw5vYHPpgBoDGy/J3FZ0q2pa
bR3869wFeP2QAVeR+lJsx1I+RzXUv9BdmiwZmqTDX85uF/cJAGO1/urxH4xcJvQEtg+fQV69LHqD
XaRqZ6Mj5d+sS8XZqzq9gUAmoZalZ1mkDwXm7M6HIFxz5dCUHe/GtRYpW7Pnls3XFLHq4UsqPCdS
ViLKz3owLJNoo9EMaMhjXQW7uJ7pUxNNJPQIQs1ZmzF1xZl6xXiMo3CGuplcbwwoBnoYgP3Wz0pZ
fxsVAS9jXavWOy7qXQEub9D6x66w10WuXfsUb3Coe4EqcFh7tVK8ZG67lqa1NoPBMwvummxXYNA3
j6K3zqpE9xD5R5hRaoAVmP7Ba65vB61aGBOQmYY+biypLRi/pq3WgvRbK3wul2CmQP25fHDH6haO
5qMTBjthvgOMXoleWde5/az21yh+C3p9aYE67dWCbVeOiQZUoHpu2vZdj6+tk3s0CF4aiy1vP1vL
20/SQnsR4eW2M9p08Gche+hDvE1JriOMEBKVm9wvNyqowrbm/7Z7xRHLcoBzhyWKFu713l0muuKp
QodFfcdj/qLHylc+cQdN+mgL1HjTRvWuR3GdcJrFkf6u1BzVXQjRyzjZxaDRPVhsVMcEcgHRSP6o
XbbixNQS60IMEfddQKV3uiVYD/7CPDZs4aQ0dppzYTBdBNopae1FT+26zmmX956mfbfkNfr7zGam
QB2Xvt8fJ+xXVcglfqIc1qTPcVSQbvAOOngqg6Ej3Mw93m30jRG96t1Di8869uAs7BojWRsmoYFi
G4f4tIvgUWnSQwnfpFOVgzaIS1oY2yQ7lWy7bdha6kyXVMfp5KiIfdc6/xoVYCf0ZCS0A/e8pQ2R
LGNcfa6NpDX8gNW7aMwX3Tpb9rDKq8fcZi3Tz6syzC7Y00YmRn+bANeiXpNs71n6LxBO8d3BsKjW
tDtpKbO0ge72wr6xy86T9Npy5SCiOegxVweKmPpcGpvCelVIXuLQBEY5kwWmoQfM/cXtbdG1z21T
L/Fcuukjx5olqflc5xH1kpBygDUtxozou1fiFcjTa2LvpXudo7ykA2OT0Phm5AhH2WFgX40EUzXG
7UzQjcCVJaeLQjur/peRnYzizn5xk+iEunLnrbb0ZTVeObY5+wlPEGUhzkVQVS4Hm3FrfIG+eSCn
vA4kf+rKPFuNe0zD/jBWynaUWIbqt8G38ZBND04OIn0GiJZtv4k7/WdnxZ5lFucR/S7NIzAnMlnX
pkWMYIaQxiGfSAMuqQ+fdIgucHCXlYtwlT/HIj/57Vum3THuLRpayrhALGMkXg2ZiN2tsJTP1qf+
KTX5HLj2oc/mtAm/+GnGEOeXBsgxsJ2tKMO1Pu9plNOYICPy0mc6E7c+PgxK+SiAXYUtXjKxshTA
XYG/6uddcfsCf5QEhDFBb0eso0yMMGceH7gEzqwqIKgudwGxsNxDA7NVC+5MhYde1y5q1a4tt3zR
xWh5iQ1IyDLaZKXO9FerxCCbRPanJmZyAc0gNojYSRC4sR24O5X5UDedsbZk/82IDdmc5FZFX9zc
Oo2MXoCZ1TOyaIpMMWr2nkNlOlInEWgm+9QbnPHRBU5rmOUnidZiFfiwRkwb+wY0norfo56VJy6U
QcW3lT1Z5aF35aPKnqDt9N2Ug2LVtO7nlHfTHt9zWSbyxe7pItfqdtxhvf9SlNJjiPpCEniUsnop
nO6kdNpBtTE5YF9tu/AYB/kd2s2NL8eaGrrp7OrUp2EzAJz2K/c8Vez/M43fAWgMLLFZdbDtTrkH
LX/OvslYvBdek/QudKj0HqvJXqmLY1bhd6tBOxnRpINMiiuP7ruSHGIXT4e0m7fL2Yce6xsrvfs4
qFvx5ch7lJO6n2v0mnJFim6r4cdEQ81UGjxs/r5FXm8EZN9mTtlUBPtlx623prHJTKK1oimeFsBu
bjOHArn0MdTTkwJWZGE3XPKSFpkjMXFuOk+N7nyp/rQxfbIXWgHcDTcmpKKCuu6ou+VF8iCgFERk
UspmU+JB8Dtnaxu251ihp6Q+2i4iCgSkKrqP+GUFN0Wf/TK1PQt/uhusLsZYBxH32bILd5PooAC0
C5Lz4BBdbF3eBdrzlGCGxWidAUpZ2SzH3Sh7ABlB4w6NEJUPBysinwyvuD7G9s9pfA1ypEGcQJSZ
7gUWdh1qRe58EZ5fhDXfq0XfRvzMQnyZmec6fW96/RImbNjNjveQv+hRC8YKql1hr3o9eGiHQxSI
F30YiBKKB3canrR2vt0LzqvWyxnNq/xRZEfMgAMKpAL5pT5TGrOmgnbZZPY5tpqfKmV92nUAydUP
HpL4ISrSz4gbvBbEsHS66rsoqlUyQkDJnO92mDvfzJ8yVsk09s8yHPaQ8VYGFCFnvAi0YPi1ax+j
H5zha1hXp7gsb0zuMJh3fpjt4gh4GAggzfRfMj086DlMhbTFqaxwJrfbKqhR5n804WM/4IoA2diY
ZxxBi5k9F1jbOjsELTm6Gqekl+q8POTbaL1GARL1Zc6nl8qxL3YxgpkaiA93kEeF2vKYs0PoCUul
70iF9DM9ZiNsYls/W9LdtDLY0E4G0CXlkIGmnqQHKaplDhJ+KlQIMXhzO2hrC3r/Lqp/b+zHoN5h
KRdoI8vFlmbhx6IIXrm2PTvIHB2J0CqD240mtigYCgyRvcVKrm10q3xMdWA+TfqQ8O0blNGIqrdp
S9c93xLbPgge0sHaKbSfU+y2j4pgNbrjg5Y6qyYIvAnXVzt3LSRQQfV2m6qYCmKLCt+mfU4yckEk
i4lmBfB5SfXeRquh94VJDwOTqna7uj7lln4QHY/Auu1DNLV5jhV0WY/bXn8UkC2pHpoyIj+GCwvD
eMkKrvAR5tZ6eAdRALELD5kCGxhfsRFLwEP/sXX+12+3K2Af/8Lt6vkDSt7H//0//+0N65cv8fsN
i2oHDQOnabh0H5jcYX43dgprZubaNvZKy50T57+J2uzHiaBrutDxfbILnWG3f1yxNOFYJit3y9IE
t6N/54qFUP4PVyyd9T0QXviTs5F0voL9aT/eukGTjjbY3NovncUIIpZ8KyArynsyLlxCe6yGNF0M
ZFhGG93ah/0ECsbQxmPl8PK3gOviMhLLig6Sui/R/agd0aOdErDQGkcPONwKRw28m4YUzIvJkhSD
0s7Wm1uHaaarEaMaIOEx7p022+TK8KD18M8mhN6e12DZsxvsqsXYS0AweAZJTpuF8m51cpPFOSSX
ic1TeuxqsDSIROpZdbq13bUPdlifFcVgd0geNSQ4qgc7NXns2XD0QH59A7O4YW8gw0OkfA0ULPbV
29SMnoLptCYnKWzcSMp7QMBO18Ex+RD9eM32ETt0icVeiVijTEuHnbg0cO4QzOsAsojCJoNdbVJ/
QxgHnVAuKuiRlpFypfANybxoY5IndFC0RIrjLXgifmXdsp4sL5DJmXn/FlIesRR2uApoy8zU9MWp
1WMwv44iGyGx2DKXEqMySY3Q0ZTzNlPccCMJ/NpuuGbDD4+g4DfLUdnl1lGPEDU5WEfOXZZWQFvd
U+UC1CMIY3bBBov+XoiUWbAFZuDwqqKAtvtZZ5s26I9GvjfHa0U/sYG6EPq7JIiPSoprHdEBkNCc
luZsOFh1KphS/YeiJRwfd+MpwsIVxrugf5MjnjlMPRZDZMCEO8UjWNthZyJnxGlxK0XEmKipR57G
TRKHb86sfOD6ABzYYLMNvdBvd3O7VKqSlfXtaa/r78Iw7z1ReIdx2OZ9Gub6KtDcTZydhOBaJT4y
fSvHYxJSyPD/2DuzHUmO8wq/iuFrJ5BL5BKA7Yva967ee/om0dvkvkTumfd+Mz+YvxxS5FCUYOle
giCC6mEPp7oq44/zn/OdkSEsUDur9TbFEBMa0e5+YBZ9daQoeqOG4pVcapgDGULOTMmceCxv5mxS
bcW72T1m29olYafPYGJQVC4eIyc+s98a9lXovMbphyQgoHKOfu3N1b5yREwEiGKfWBmQr22KZFh1
DPmONp9kvHsSTo4wXtdCA+15rzwQCywLxmWgzOfMjjOY1LSdkcKzx3JhZf22wyxgTBpvJM4EtiT1
kjnyNUiSo97TlyH2aSVvCl+c6uhptO+ihI/X8NwXj25w7i0Ek/DNqeOlCUnBCx6r6WaK841PU/JU
3rlB1iykMpgp84A6NNfn+JWLsoN0FE3b0Irpre54R7nRdKPipFmI0qXxQ4e3vbMJ0IY12fgmFg9R
i+U1rgxIsVl18Ntnti37PuUSxu0PCjJFKhvKS3442La2RXlfy4qbkcHUxyt442D+TffdpG8ZWFeN
Pp2KwbwtBvFNY2tPUdR3TUcS761lXgJPdpPGWVdaesxJAcbzwembF91k9dxPTz1vhNWgzbUwcnxr
TbRNO1rk0XTGygtZwD8MNEXnEitkG74oYcBp8L54kl79SN6pAJRSPSD2q008yvXcu8ojbevlAU4+
jZtpiJRAlYuGJd340Gp/rXivRkP3XjbjXSeMXZZZPRTR8M0oMkI0xWOE1c/igcR+/NKVpmA1l21j
1z0Gur9vuNUXWNClwcDCD95zomJBNn4RxDcG+j3T0GWsHMQKT/tGDxhmwZfYdrcgO18lMD+P/8vw
QK2KcBdn+Sotu60OP4uox4H3xqMea68+yTgwY9NrO0wE3r9L+a6Scu+4+JYmK9zbQ7Nv+h5frn0p
G+ODbiF+vvGLG725vNJa3F0HGIqtm9/bGV6N5jXlzzw1Nb6mx5pIZuypz7SPGgwV/sa3bHq85yqr
WjtEsXFfTd2mjupNUhjgPihr6zu5bMjZRFp1DAeuZfqQrwbckHxKnI8gSc+qhNAb5KgitrG25lzn
6IidVkIcrJ2LGyTXNikXsLa4q0MJxKVjOs3CDj0+f7o4eJEpiW6Ch7R4jmXQ9Ox0pXXdtu2sR9WG
C+iNAM2CQ9JQAJSqetc75sGGhgIbg+GcHotFYUfn1Bbev2Tqv8jU8h8ZpGafQf2///P59fE3ter5
e/zmDjR0S5J+NnTXcF0XD8IvkxRaNRlCwsoMWSb/v/i9kZZJykPXtlGkaS6aszI/T1LMXqblYkDA
/uYwmf0zTgP550lKp4iWUc7l2/7ZacCqCK20Nu1lCpt7mYVISgF85LCyaM3p+g01SY+IxNjgVcLp
EleboS1RJhIwbWXOWe3xkeI9yVq5CZ5s0nZSSzdSeg/c8ttlY0dP0ah9BRXH3ZToN9nIKrNJo31T
MYLl7nQX+3Q4x3GorwvboFvEHw/shI+Zl15wC+OxA2+R8ZzZV8m8TTWbW5kQaU7B1BzdJLwXoX4d
PevLS72PbPDDXY4WMtoko0e7jPEpjrspp3i7MB8sMzuOQI8oh+z3SVdQaOhHGzPtnBenKW61Acpm
b2Uf9Hfk8EhICSoHN5HTxU9Ax40lQMW93qsHbRrOoYfty/R4atcaTMi8P3iNbrCWc6JzTfmT2Vjf
aC4yaBKvJWtvMAiOgiwnRmNZhL63nHxzpJDUzJal6h6HhmQAxzF89aYAvxnnL27Xt+wGspNyR2rv
pvLsqeIW7D59N5LwbQGLAoJkxlPRTLiiL7RwIK7Mzqtu49004MMQBohKJqZp0WMGhLsK8C8IvTOI
qc/Bm+RC6ckFoGG3VHmB4CPmmpr0KfTxx0P8/mLLjmkqLr9XXj3fn6Gbpzkpw7y+BNp0oUbgqaFb
BvzOW0TXzEDnTMWPchGThsELT6K9vvhzOw2mj56tb6rNBfRRt08cEjyy1xDsVHpGz8DS3BQ88qm9
SeYCnGKuwpHRRPvMcLAsSnIC+MDmXJuDkPIUWtodlfNEXjGaIjN3Xybkc6uYQDnVCI1N4qGWtUW9
VCTWp3GkmSbk4KGrLJp3FwB4N1LHVR6bPWOz/+qTBAhIIEGFcxkXhmhrJ+FD0bs3NLhuLNR5EgnZ
7O7aejrjaNikbw25aapi7YvD+x/PB3mjXm0zBJd8iOGxxPWwH8rxzuFFtPwM22KONBu5in1rVJFY
MscbGXWr2gm+Z06GebPUAQd08IkBQa+MqsY5CB1KM5G4onI1eu2WtfR+9FBVcso2Ulqxtn6l7HUr
BtT1rtkILOzYD7mvJPq0w7pzrWx9P+RjdaqdONnYLrzpuEzPWg/V2VbkWGtJ7C3VcZyb/Nh6QcQ4
Hi6iNy5Twzu3xC+gdKJN/Dwq+0jJxmm0zS3cqtcqzQ4JtMY1dkzcna1713rdjeW3N4FFZ4bZP7he
/W7iPVyHfdZyM2jFojBprrJb/dYve9TmRF0d1B/D95l95LTBUXIGaHqUMZWcZT2iHg1VdB8UY7KW
E9sySsCIpVKa4XqY7sluAZjlbbrOOjz+FS8LPqhy9hqKDHE4vFQT472s6fbDbXEvnZh0VALy2jKm
T+WaR2cgQJTC/DeRiqaee9pofjrgnN08nhNpcbAMhXbMeTOtlR7zL8dpKubfZ2yNtzQRDYsFHhVd
xKXQ91xtVStBlVP14tQBA3KHx1DNhhESx7shMR9IQOYr5JivaHaWuHn0ZM9ek/YX1wn2E1v/qrjp
TJ66GYeCZ3F4Lma/ij07V1wsLBRSD+uSCb2b3S34aG9HixZtt2IvUeXYYKwhv2tmYwzYDm09TPVn
ESjkH8wzxmyj0XGfsxj0Vx4OmwCnTTNbbrLZfAMJX23N1HuzZmMO7oS7MKxe9dZ/0H1IBaFWnGMj
Jy7YeQB4BDptbriog0VwsOLkgtjKUNsP92XaYbCIky+wal+VCqIDl0eydOwLaRSTC8/036t+btFr
iMEkUd8u+hYwsNZdsVcBG8D6GUw6wbiMMlC4mk0OuzQp+XVlFGa7cPLe4tZ5AjdAQ2roo3YPl0Qf
Hv0GgKlDheKiEDM/qOzu4iB4VHFZzSip85jVN1MNuw1ks4Hpwzvkhs2jyvZ2nQdfJ0/CS1KbAygH
r+Socp9tDZYpJE/GqsYgcTzIp7is3/skj8Fyl/kWpasGEkAEyCtR73k/FY33ZFlsawc3mPvBC4pv
ae/G3oJ9zo63zkBVCVP7W8wHg+/YvKlR2+Sxtf2P1BigZ3QOBaxjaVxt4n94ZfEjJATcmdoHCLGO
vzAdLh61w08iSqb7PGJ1UPnXyOSnr2OgX2h1sy5kc2eUGNbtTuJh9ymzVZLCaYx45Po8CHo1NhzR
tDTqhGwCW30KF6kG9i93pl2bd/2a9dBbW+PicbSMAslIt5eVSvnAOBkGQ3ZUUK8UvC8e+h47uxYe
3MIf/M1ojfvSdd4rVR9iSbrKGtJTHrZ3MLg/JsCXyzLXT+QZo7MY5CrW2AkEWERUl+9ptmQfxo0a
ivCiDFDiBRdC7jpnKwYZEeZUbKZUwaWENrHyhmfsH9X1hzw2s3p+58nUP0YnShLHioaH5q/+9u+j
L/8AyHwoMv77n3+gAP33H/+Wb/zrb7x6a97+8DdoElEz3rZf1Xj3RQC0+cs0N//Kf/SL//b147s8
jOXXf/3722dGsjSqG4ozGgwQv3ztd7ol094/oBReq6Keij762/Pt/C1+Uwodb55w+R8yMAykP823
ZE4M+ihME2wQv+Q3pZCMi2XioZ2VRd2ZG2F/1Qnn8AuDMv8hZf6jLvafmW5/OHL/6KO1JDMywRyP
MZoZe55+f9IJPaeIRVJgxZizWRpoHFMcGsFVkYNkYZARSFuyguIDEWYHIazP1gKJxanffeJ5ZVeA
p8Xz3qv7XJz0yFjFI6UqRFyqIlqGBCb87D0wTHTFfoeTdF2Z7JazqURsUgdzUG+kUPW6w+kQPFX4
miiUOBfQwKByLlWUH1q6cUiiuxut7R684pPGlSXTz2cuP0zZnMqkm7eKcxULZJhUnsqV5oCGWOiC
hmcN54bVUXsykA0A8UgvuMIABiBtBAESRMjzybS1nZPXHZwsPsLmJtb6IvuS9Ye2gg1NgARJM1Xv
SWJvjYI4zHDf1ZTZp9Vt26R7x2suqasj5pErIGNuTtm1qj/t4AObPVDdiSaAoqTCEq4d+HzAMDw4
lH5Awzv0PPn1or9A4f1o/YbNdHNJgumTErbn0qKOfDacCLFtXSxUdU1tQwutXUv2jkhpkvCfIn0i
LjOIF9C6oLOn5LsJORsF8JZ+jju9dAjo+be2n9/Kpnl2FNTPkSBfEtxVbnbpMN0BnTA5uqkfc63b
MOShlefNV0IBPPZvpqvK4XaTyo+G/SV5WnBI80rTwnW8NHPt0rB/oqV0m3jJbu545FyQJDC8x5j9
qJlgiPTCpcHeNACALVnx8pF8Yhq8muxXffaspZV+cuMa9wq34c4px+jJpZ41FNNh6Mbv47yuxTQI
SfENGCYEmPK2zx9cDgY9ZC3kGDRtzl3o5F6GyoAimfTLNLNadL58WRjrRCcDKOPPwqq3DvgkuzqV
+b1vAiKu1lXqfYXjXh8o+fTB2A+YLAUUKWw7ISZIVw9vo2afwdBum+rWN++nqTuoajy7WX7Q3Es7
aJhLi1WnxHbirQCfzTL2eWev4QLqSwK+7zg1blRQ3gOi4XZ7N3jWGmkkyx89nu4yvpcGvHoWf/hw
HH3yWARyziQQ2nEc4Sf1HHXbYGvEmNE1rJsg16Uif+lpnXcHnyqai0dcJKr1Q8jadyyJT+siYVwF
7eNjjyrC9CUIvH0mK+Sh5CEPxNkMzL0+ureZ1+Ol1N/BS50gTiznv2YjeMVe3siWS4XDNAnZb287
3d5r+eNCI8Ee04hFHeBHrXrvapaK0qVhU42EQFtOOD5uDWkgvKRl7o8L6hSapc9hVhcnDuqdG3Ce
am28KQmHDoTS/MD/wgLKcQx5C77WpypcXmZGxZa3dVRVlyjqN4PKVn1SdgvGz/u0bz5FMKMI+oFs
J8nrusDC9KPLy63ZhxdwFUJG9aCli20axaoaXYgJNMzD/zJz8QzyfEuM9r4MKe8qEMb6Tz+JDnwm
1lpubEcjuITuZ5bSCeCY9M0SCydx3IYfpXvX6flBBWb3rBVJwn40IQ9EzFcqbhxfYatt9eYLcgtv
wV2pYzi3eAmIXxt7H5LnkABblAdEELiv/N6D+hCi3AnXQNx6nUwD4bFLjg7InAXusK0wHS7LuKsj
/r0pffCnc69eUp1aMC1exf0dbpkJahvwf1WHXG49fDHJYex3EjqpzSzVtVSfutDJzL0FNmeunBB8
I23njAN92KKclcWtpME4tppt4z+3UCzzdG3Q2lWOhzDM9srdpsVHNV+FSsFSZAT276UnJ6Uoqygw
do+Pmpd+N/SHQQdJW9rnCZuocDXuiPiJpde9KBO+MDCREJJrf25mEIDRYuJyLg2HhEz8tZUV26xP
qSjOALd2S902D23h35hzJtIySCk5J6v0brhZ7XPanSJNXEqlrSoXO38aXw29OZqat0o5cKjoWjrV
7ZgV96Tmlq1wl+F0IYG+ixhduQYthNk9OnVZLk1RcprNx5ejzlHX3Q4dNOTiLopOed4BxttodQxR
OHmrrEtGn2JjbKso3ks/fwT2s+WvX3gl4RyYvI0ma5t6GduWFtpDtalmx5xB/qpUzYNX1pA4EG1b
ptTwjbXRYgj0+z4vmM7sTT1Bg4h04CVTsjUkyIqJkTb95uBfd8CTLvGCUMPUA2CGsWB0twmU/Cx9
ogr7O+TIwbZPNnu2WH/UG3kI5tWZI2tsgPgrEIa2vUUc0r0P8ThnPwgY3g/eUoawS8XzCv9C6CBP
WVRNYaHm6sYxEj+E5YfPtFtOJqgKTjImWVIsM5cJi7NbVGeTPKib5uJfyumvyqnlsiX+fw2+pyh7
y4v+b26gf3yH3+ZKW9qmYGHg6Ca03J830IBTEe+FM8upMzbypw20Z+n8I5aNh4DdNV/6fQNNNp4Z
0GZrDX+dSNVfJu1f4ZK/TP+/Xw5+hk2y0f7TBlo3WSMR7UalRaH9K5Mvt08PV6XLvahIteU0Ni91
Y6/tFj5FxX1pGTbGuZllgWwWCCaUAnuWDPxZPIgQ+otZTkgbCrRngaGuCxJRwgZbONyOaBAZzXMl
WR13FicqVApqYT8bwSbVmwWMbIjuvVnSUD/EjTwmpITcIaruIU009MBCsgp3aUpuxt5bO7NSgvts
Uc7aSTnk+YqmvgQKiBUR0xRwG0YOLw/ZxTJgUc46zOAEN4r+iAqBprUMusmQbOhXiDferOJEs57T
BmOEia1+T+RIt0SzMpF+Wnu4aZGC/FkTimd1qEYmsqv4NYrFtg7i0xC4xxQ5aUBWyuP8ohU4dmvr
4iM79dhm1Hzs2LMipc/aVIrx0kVBoAMynxPQ/baalSxDuNWpK8x97SVXu3IO/oQr2J71L5+V/n3S
e++8Tho+MD7+knRA0LUblfZbDy2tTmAZu6hrZdZecNusRB9if6sdfGceOHnUk++AVlY6Gl1l0swV
zrKdr+IYSCJSnpJy2RnszmOdEkE11jHgt9E5Mv2DEPb74lyapsYsoM+QTp5eRnune+HRcJnEOsN6
GKtEcKABTlNDB5KfMhibsjsTbY3WFXDB6ezNHXrfWk7I7hzmLzi7qFNRyaNHKCELB34dG2xEaSo8
xR1fNBdSWP6OgTxaJim4GwsH+jDp7/VICIKONggTSNP0HrHNp6pu8l20e+MlrZCw/UCjNBXTsGNm
kCmN4nZg1W5o07RsIsIitum8QE39pNjnSR/DT6xQN5BBvmTYbikDOzYZ2yq6dngotxEdfBK/WAv2
iUYBbMrqqWFX5zvpIwVjKBBFRetGR3hO6BequVeYmL+PffsyyMRdY64vVmmtsRfDKtCX8YPfTfWa
qwGQ0Nw4qdH0NxjoaRkzKtSfknJ7F2DJQQRE8HVkp1Uw6AHOv+TJCMQc96uuXtO8mJVytoMC55Ja
2aGQlnkq685Yu2pAse/IeXlT91SN4ssuFZmhbErXbp/uKIn9LozQXlPBuOpYmXBzcpnW3Gefk25R
lRS82LktL9UYIw6WzQaJi36vccvSZbjQOcUmtJv26P7fXFptLEJWVdt+ls7gke+Lvwcu1oPRbKHq
zNmsXsaXsEGS6/R5nTgnuCqiXOPwKajR+xgSQl7TnPaaY18R+S/Pm+7LH4EwkmFk8R5xlXzDmLpp
BIe0mkNkaUru32JP8DklhcB7aaibZBqjpRWKetnMUbRBQjPPRPxFa+DZnONqwRxci0p3Uw5SbvpW
v1Ftc5EtqNeRRxSn97Ui+Rb61UM0R+H+JcL8EoaxZg7y/3tW3qRJ+7cPyvkf/+WgJLAsTV0KKTFc
GSzy+MpvVi3LZMUInQ8uMgvjP/BHOAMd4jC262JRddGJfpJgPFKMumVIzxTmP5eGcQD3/VUaxrId
Dw1GJ8AjdI6OP0ow9EF5A59IsUxxYBZ1+6YIJ1iVvSuzYRtiPLIAh2wcLvfLqFK7MZAAL3k/ymGN
zH0TF8OLbzTPkWGvMz5wy9COX0MlH0Tc71KD+INfvvt4pbspXwsDDBjZ3du8ISxTwnHdGNzy6Q1j
rU/8UCeqASrPn6FK5c7X+9ms5O+s1Pzqs2dvMnYtDP6AqCIvEJQ5M7v3TJUsg6DEhUA0OHB2GjkB
v7u4oFV9eMuecTAiCiyLletBupML/ojYwOhAh9CUY1ctMu2QZxth3hTgrIzoboIip1xtUU/RCx2D
ezce9i1I2pEtZNIX6yDQzxwsp6Kw6X0oP2CP3o252Jdc85O6YEG6rCxvaVYPeXGHdXwpWb6yzICE
6178iEUCpssFLY/61pr0dZR0p5TbUlDRKFZDpBoe+rh78MtL3U+HYmb2GyQfJm2ZdjQFiJrn14RY
4Gbg6WmfLaCbRBNbEVxuRbwRujpknMzGREFlNhhzEUCxa2XEjiy9VqlPdRrkUEN7ql1wKSmr0kU1
FhD6nosG3SKHvmWF9XM2NI8usP/S1b/pbjEsiEtsQwwiaOUPAylKJi80KiDTY3UVAXbiDKJEz6gk
LdhUJRI7TqkJJSnT3/i5PLTDZsJbVofWJuAIVkTBWToAmW8vWZntW586PLYW6bnG3obbiqCzlSn4
FejsWhqupixiWAuiR8zCfW/G956C/RF4mz73oHVp3DlQ1ehLbqv8HRMvwFsiAS4vUaXFYtMncySA
U2wZoYOTJJQX5VGZ4zl7T6ln4ZmrmnU6avmmjwrS758+o2jvb8ycw0toc6EaN/7OomUmPrrkD7vp
FAzGrm8x0pTWF/p8ujQyDLpkoSPagpmi7P1cVmjEGwkYJCg2nWZeIyCvk/9Y8Q5K6vAhDk8hzRgS
uS1y7ZOimiXW/JsQkCLtfUcRHjLPBwWieUtEyEdwz0Qd9e+ppx+6BtcknxvbA00ecpC+ZqCki/m9
5OD90yti6RHQMNgvGh3Kvrrt9O6+LJuFxy5lYKyS/kkrMQO5+doDaJ4H3rKMsqWflYfOuy2MJyef
GOE+lb52reRWF6BK1MpPQAR63OtEftG77FGP+C0nq0XYC7dYETcJlmpRpd/Msrm3cgQCObcz5Fol
UQnkusWDSf6T2aA7j260jcpbMszvYZXdqR5DQNustPrSdbMG+9EDjKYDwRmrl9DqXuP6WyBXwv8w
ybbG6U3MF3HWT8eitDHC8RZoUXj0rroQGl8OiK2ayUKq+zQze6vgnDAz0VlZQMPuDkElNugGkNHq
cWvycynJX4dhsZLlh5EaS5/lXQdoXivorQtLoDQpZYn29GCPbx4sT6NH27Gsc6VHRwp/4RW+VQGQ
4mwkaAzMe2juJst7KLxsZ0n10FbmBu2IxSB1mZY4RlqyHDVssB25ro5PqVUCVGgQYzuZ37sjWDKQ
KF4ag1AKNo0VHUvxGtj30KzD4sNp+Ghn4khZ+UGyT62T8cahG0LH9d6EydHydnXWbJzihs2GTtWQ
6ncBeb6Lqw4DOjIhvzymlCqQU3pgvOHpY0vnE+hQ8aJFMj36gsx34PR0gTaKfSkVdDnxFt0v6RoR
DaWgQJrHSTHxpSthYgPNS5pmfFPbRwKjaNgxlnWLlA+3gZUkiz8IuswDcSq/lSP0IAu0BLDiFr2/
S/P7dvB47r77vCOKeNy040Von9J68ZnrzQjzxQhjKRips2Z55vvvXRJSH5SAN+DhV3coF8nOYbyE
VATBPNjTrreA3tBKsdWAW7Z6uqZFow2/US2+TvOK9pj+swk3bTm+zAKUb7/7wTs1OuccjoCbt9SK
XIl633aNfaCc7xTqPJdoMKIbjjrQ3LjSCHtNZoOYX8MfjIslNsqnsX+QCpo8nZOzRuuY06bAcJtO
yUYvbzTnQekA+owB6dvstp11wWW7cMZ2U037CGnT924Z8rFWiJ1Z3yN/LCOLe0P5PMX1kSqURQ4j
SjeuDhDZaMiW7UDY7MfH/CvpL1H8arb3U25zOPQ0oA45YRaxyGNgnPV3S7xN8cvoktLpvgcaH6Jx
HbvfzBmQZ0VbKjtZI268mj6Fmnr3YwdyG9zGqvOjdaAkJZhsF/tqQyx7FYeJvtMIehDRfsCr/mC1
8o4+nzkasaWCBFLvNdAvAMbQbrd+3LZ7rowrxtIlYX44nd5tJkAhjj5xBh6AbnAsGqKECozAwjeS
50Si/5Hprm1Jfe50L9ucr2LVYBe5zQpnEzTlHcfJXUlcv1H0Gucyubf0utj1M3sfEhMidGd/FLiR
06Kl32DYjJVsWcFjegjSa0GLxLJo73kHwa0H8Z+zQO8AJNXwU3A7HrI6/qL1+ZsVVIfCpk2SgSWf
OwOoEPocKBEwHZEtEvMddfcBPi7sgjnRom5rXW7/NWr/MmoL5x8x9B2rt+TvqFI/vsFvqhTjrAlQ
2gXFMEOAfhq2bWZlndo/MumGtJmDf4L9GcJhOjegCpk/jH6/Dtuz0Q+bH4IV48z8D/1Tbj4ErT8N
29JG95K8L9h5GuZfqVJ11VgF2waxtCFX5HXKU107TZqARNa0RErJDKB/dASz21asIqfBzISHiZv2
XVSEBznKx3FkFzHJBiB7ok6TMjnm4rnNI/RvFQft0g4wG8NQ4zM20BZgKmRmBA5gSlcvhZrWyZug
hrBGg8GuVjWtD5QWs3glVVe59BVolPIuZuzyaJAqq4r4EhT9Ofer56ZGIcvj4WiMmO9DyF52cc5t
mkmqPnmterGBgjvD9FMWS5l2sUGaui0Dn0e8MAjhAcap857k8tphLmnJA7q1xC1oq43W8AwA9klh
l6CVe7Ca2yiLH2q7PeINXgVRra1Zf7AiHPNT12NVlyI13lWdvYsufgV2sks6RbjO1W9itL+FlulE
mdPTRMmiG3SPVuKQoSIGudTbmQyL8qf1yfNooFuJQXxH/9oyRe5JajDjjh6P6XLZxFLfjYa8aZV4
LwSooiwNadaIYYZbcfRF9TLN46PFDEq0nI3rQ9Dhhmxx7a3c+TmoqIde4Lf6DOr+2Rzrk0jV/Vja
1CHSKrB2U1HtwCoBLnPGz96CB0zZIf1OKjaWQ+qbnJoZ4wuOzdDvtxMnEeIb1Wi6IPhPZcO6GoxV
zlzlwnfjPoRJSlKjghhHdFjYR1FHF6S3Z2lXz11ZHbupJGySbSjo2MiWnqte3nlmeQa1tZ2y6i12
zW0TFZvaZ/yUk7+SKoTkyKlTJkl8SLv0w0sz52Db9fcsh1lcUA+OJT+BujEN+sKdyEqTvSM7o187
jZynLT+yzt8kLncSLxX3Xk+2QAtWKQ7PDlZMSfWINiWvmquuee7sSBqPvDVhMhqsjOr+s3OrXer4
205gOtQkVzn33SiNcl13+NincCSbDj19H7JY6zWh89ECgNAy7SDrPXoRdXF6BRS9pRiopeLQtywS
EjjyquksK3nCzU6rUPms6eOtkeQXW3EDUoP6preDXAJuvA/njUYzjhcj9Lwjkzkqmnh1580Ir4xP
8xzjRWGYajOZ9O+FjuTFsEiCMHkIUD+IyvlXkERb/vqoO+GVHMTWJeuB37MMNmhe4dKeN0IFl+yF
za4I78E108lBlibfOmbfJPWwIoGJWaAtafnWBrgRWXpqOe7WuqDDPMyZOmdMrT+TqVmT6T2mYa9u
PwYH4nihrk5MiKnybqJIfpb2dGrG7gFF863m4kmAE74hGN4KhW+giLQYNrUK7pAzLnQadiTvxyej
F3uAuQ4fi5ELO4X2LM+ikdEimOe4SCVnzQIBzYtttt1G0Dp0owneO0ZKwdlkkJFWBSjLCTAFjHE0
rqkNtduhTe/arH6zhyFFa9OoEDKR08ypP/Jz3gfIx6QltS8O6ZxnkjbuLKe5TVJA2FUtiaD2yGZN
8dgX020+KW4g8ZfI0VpxpekLheGgC0l0RMQyAfKfHPp1pBgJ9nT6JhPFtLHp8Vzwjie/LoOHLiId
VeaXymbOqvzkzZ4vtyItSRsIsDgUWSdjhn22YtMYyrAGRjpCNUOGrblHD21PWGW+WkfcsRtcTUjL
tIVaPe2W3MYlDZz4SPOPqoBe5mQsjxNKUudrfcb9npUdu2nkdg0PZgWnYJT2spTuVjn9ieWifaeh
IJCJfW1V/h5zQChkB8Ov3X3qmckmSMS1dzBsO2G1LyWUNWOiqFqpQ5ETcyYyNyzoCUdJDOWaZlKd
0dM4d4OLTDHLLZMnb4TZkGSubmrLLAHsWNyVkG24vK/lrOMMs0oAFIQoE1zL0guuZtZ9mOA+LlUa
GlsIrB8lGpJdM0Q6gO6XnQ5WkocxP6boLqcpz+/oGKGoiUAqOJHW7i6OTd3X7N4ctPCY5izH6yG3
Vyq1vihi/hAjIejCq1+L3Cn2umZPi2p+RmY5KbywomqKyqkYhoeTyy9qV46TCXTDtAZrXYX2yxQG
/RYKikKlHc+pkb6YcxEWjSZ88kRzruayrGLUtb1pCI62gbAMyO0sALEwYg7QEckYgidjFcTJZ+XU
zW1L3FtZNt+RRjI3aREzxLBNZWpdcknmkXQmZQ3dh68jdksXvpvtWv0OFxQ6clyd/IapnuebXPKY
3fJSr8tOoeJO1yHFJUwz66RVN1mmrlJ3HpNeHp1Sn4sKcFz402xYxYIHiN5SKNR49z6EsPulLp1H
BbqeE+ornln2GbkvPmvGfRv1/Pgox6ZEIVn0SR8Q8oZJODk6M0IpNFw4I1RbztCMNbE7CSjxUUaZ
GQ5AVdnagleL5btO9szLaS1QM+VfguNa6DP832jch8FOb9KqvlJEeKzZfyxIm3J71u1bqMA7b6zX
A4UDtHisI08c02jSMXxM97aDNXXkQTbTuAO7PA9g1jRiVrE/8UamJ4uTrcuO3ggz7CfV9te94c97
QvfPPST43xwDO5sD7Bng1B/VT6X6wu1LvJyD5herVpDVbx2qjbvinJZ00Ari2u4AY92Jm2+xpLNT
y1Dju9K3V5Vjl0vXUrcltLqd5cbmKe5bf6VF3Qm68tkcpLESGn2xBCeOowi7bW5TwJOort82+Ldy
Ez+LNZshKuV+0WwS0h+Ef7YNHE6wUT+2nGQK71hi+NcEP1nqA3tOtcw4ZXaeclUiiC3jAe8RxrWs
Ht+ist1b+Nr0MdE2qojWUcS/R5dcgr7/5nsBxpeSP91MTB5bNk22m+9kNy8sfbvAMg6bJc0dkmLU
exi59X/sncdyHNl2RX9FoXm+SG8G0qC8QRW84yQDhEnvfc71EYr3GfoEPf2X1i1aEGSzSXSEoIhX
ET1oAqiqzMq6ee45e68tEbBuI0czvXESecFFmakGh6fgCSneZbVBlDrJd3qCcElPzIVELtmylYb9
r299vi/ifKbzXD5m+7vksXou7XzLSk9L/8Odz8Vdmf73f3UvFaKHv/u44VH+hkAT8STTAN2wZZk5
+Gf7ko0RQ0beeRB3yswdvmx4EIKyTTJkFVaqLn70ZcPj2BiXLLxLZDSKvdAvjOERmL7c8LDjEXsx
S0Es4Ijv31cCTz8pEbgj4GK6cNkE18AN6Xat+vzGk7Ur9EM0baZVMW4SEIcu9JbeQGFYwMlMYHUU
qnsqA8vmkl/29Y0VswDmHsk9xAj2zPiq3Hw34PBJ0RAa2MxHch4Y39vcS7hD3eZENdtKvNVM9JaJ
IA8rt0lk7VwSSr2xh6BVTiUznTOxhnInTYcoPRpLghizPJmmHXmoCPFcpNVSFS/9jt46EKVuiSiC
QcYmj8CUMmlfl+jsg+yhC24SO1nrVrVhP3fUqBK0oXBqJyMA5HRWa+PSytspsd3TzFRFmcYNSujO
tbq9jvR0JxlMJVN1EdN0gSF5TFyO5YV7eK3zWN9pSngG4PGyCIJ7pQNmPkbQL+WjPD+PGhLtMDJJ
GVYk485uSEDuvCua9UyGGXpTzfbvoTljIe9nbee+Hxr83QRrWziQSE9blDwhPkUdcR0mnNS0N2EC
kgnERVy7hBKT7kh6Uk5da1f2UYcfohS1kazO0uTKqeprP60voqo7thX3ljhzigq6i60jR9ME/CdQ
UIRRSolJu54waV0CBgAxhdOTM4j3RBRIiNN9QbFm5+kHV3JEqjZh7iNOILXBtSHxibnqBmrMwgVW
G2fGCXrIhUzTp9L5oySEC9NypXSKv4DjufTcbJWxcwY11GnwoWlCS+VAGvRSbe8t7T6Ibuig12RK
Y+fhcjLLTZJUZ56nIl6EUIpupPC3Q4eFrVSvNYtjNqTVr69ru4BCr8qe6m9XrWdL2/dXv2eK9jcl
YT/Q+346PZ1k9/7jD1gXh2f43NMxNVVmbeMfhRb98/qmaio0QdlC56MdWj1f1jcFWAYjTdWxESyL
uNsv6xuiJJUmjMoKCEHD/JX1jTXz2/WNOawmGksqPEF0S980dPS+l626642pSXQeRGLAwe5skBEG
jIjaveLcyW5asQ/U9JO6tx48qTqJhHBENZp54OqU5saelIBLRehKoO2TZVKXT0RcrZgOVOWRb270
6LG1TiU/nKFVuJSz5r03XuTO8SCT210xMmCWBFfDOen4q6joprpezsJA2pYg2ZMQCB0ppq0JiLZv
p0NIvrxnrLNCV1E6drBlsnk06kSB3uhlQYp5f5KkV9bYXVTESyc9vlA56FYZ2JkW/IwsMDTgaHDT
zUbwNBGYGhlcTRnGRNFYa0C8xxI4GzfR5mYJ3ybLRB85A3oTbxq9OrGzTlmORXGbgcfJfAV1OTsz
vDpQx7qV5huzyi03BVCdALjOsc0qlBSEEK4b8yTqr2VAPLB4bdAWsHm0SN2Tr7kOgfZIVOQEwiLe
YUlnGqHm/tKpoGWo+87T2MH3/aq1lmbwqDXpjg9hE5aAnwAFRVFzV84rwEI95j2Fcy7mlGeBd2SW
N2lwq/oy+fDzGkOPVL+r3I1vkIHr072i0QG0zSUSgs16459o1b0weqXMKAPkFwmAowQhcCaAR4CP
EL3gHwCEBBApScjXhA5QCA01XXTmOoKehGVzYYtoneFsJFDIJvozBLaEXecicOVplltPLv1D3ZMe
SYidKUTiVWnzaHhMSdKwQkASvteyZEtLz3GZHilg+gAkdk8N4KfU9KdsxKBE74n57oBDhS7MgaN2
5NqByEgb8ACRou8HFfoUj+axBmYqErgpIHBDcFyYs6DuAU1K+magCxcX/abu1ZVppLOQGW7G6YjY
sUYXhSctYrBXTobNteScI+BkmzRqziYjZ82n0paHm4j2W62SxFoveyVauqAl5TLf1kVP5nN+PKT2
okz1ZKakFq1Rdx+C4BI1toJDTYr2o2suGJBta4Bd/XCHe2+mVipy6RvPzFn8SetB74SmeaZ11wxo
RYrRpASqZYEECyxr7toOwKZuMsjLCDOajXM0BSQmWZcOcA4fvJjbXJLyTGQg/VEbhXYDhqwDRzaC
JUvAk1mCU0Zfl5AzM96NIMxaUGaqB9PMgyBpADmrbWUZCuqZ5CbnjeCgtUUw70AillJ00o0aZQi0
FYhpfkoDQZ8pgqNGRSSgi5KtMu65cotHCS9fLF9zzQOyKu5UZlYjHmsTCEugbFUBbNMFuq0QZXw4
pqBj8iM5SiFRJNeNwL2FcN/YYF17Oeq4SlFJFsZpEeO4yHBekCSNoRovhsOygG1ZwAu9TerHe50m
io17w8LF4Qo3B64OCXdH1ek7nIpnADtO3UydF6b/hCIuOQjoQ2EQcXGKoNbexkO4Tu1sApuX7giW
kghviYvwuSrMa0yDDz7+k5bRZ+J793bd7PWSWLfUwYTKjgzfyqB201YYWXwzv0KTuqpi90lSDDrN
gi+qwZtsSJ/WGPxA1VkgApjCw18lhjypM2cl1fjwYFgUTFMTG18ExM085LKw63tAnOu8v+htkn8L
VjuPSd9JQP5fH/hTM5AXSuCsq1CJp0GXX7RqfWRWaM/km6i0z+oiWpjlWYiloqrYko2AhGp6mNs4
G+hoFMMwBaV97EtujcvVwEpnSSYaONsAvcxEE6K9T1IYJhQ+gklHT3qiSvW1N1JcVfGcSdYiQ1Ei
K82yVI2bnqxAnYWqIPR2AAVEAutUBDmH+RzYziTv2crpxj4FbJgWfBXT1RDdxWV80o86goeUMXH3
vvaiB0Ny9y0cu1FLGbcZybKsGaOSGVRVKDN6OwGLhOMCFzi0n0luEjGZ+WBEhlnOp9dH9YpR2kRH
ftAU7lkf6zPHuGUrwqcMA8MvULVj4WLYgfIcrbuq79FPiGzkBWHlMzYuuLaQWUjmrHbPS4UblUX7
ggEmund5wIgJs6aA2NQP47R1mOYRDZ9J3XTsIKX4NFeNcWW0wbWKLtapynd2S4J2dYn6kifWNrHi
bQplm3pCvmkdu8g4lTGbd4lKOVzdhOyjw3CFWUmiBxKo750Otcu+IEbXuDfNd86I8JL2tmIV8zFY
JnF9LuETLZzynkBmrqAEKGo6pfpYKmnJtp7FPITVYtGoY4sc+T1L2N5rxjPHzJZOky3V0JrJuTzp
qmE6KDSzRnhKRbhMiWmMmnqtZNHGl3dqdicZ+Uy3MVTU2TwtpYUCL1fuT9SimmlFQnsCVE+E7ckp
l0EfwRscSPkj3/TJCYiIrqzzNkMv3MnoDuNFEkIoaZNVNyrrerD2Mn0ez1llA3dy5zhmJI7Ys4jc
qcINIxa6ULVA7CNRKRS1x2y+WjeFOY0AyLnDuCI+yOtA9TZLJvEiknwVE1chIiUzl8z58WFEeKqK
gTyKJNW9rcghiuSUyDl3IhO3ll0piTUn+xQ077IAflwb3sq3KmLhq2WWqtu+Jy3RprtEl7BD3pqq
xWngFeXEAWuAmOeqVYluZBOIGmtSogHzC2Wjld7SM6h5fG2Jfmo5IJstQOYMoeRMk7xfqS2Y2wSW
FQnq4+0YzYPCu3NTf5XY5jaGvcNEAtYv4QgSmFj2Xcl5KOS5dkWfMvd3vVGs4lAapjobkQoS3ug8
ZSzskbfTRINXH05g3mzkxjwzkZN1QuWQqiJx70lBpmHrH9pW/zS/UkrTi/jpzmEXPN77P5gGH57h
884BS4EqsmLwuJqGyT7gs/SSDYBj2QDqcDiZdE2+7B3YwKPFtA02B2K78XHngPVVNeiofNlW/MrO
QRPEmW+tr8ycCV8WT2lBPn/eGWG845J7MBoUixjASZbt2S57qERavHFMzFIXAYqaPGaMNAYE0YmU
b3TGHOagzRmezLpYWZRucFGH1VE9KvuQgUjaDwQXKbMEPZUoHccppLrHXKUMY2e/8xV/6prnoV1e
9Li7Kq2cBWiYJQt7GALrhWYEd3V/q0c3pnpq9KBVnfJCDCEivr12cBzEzrSwb4du7XZI3yGl7PTE
21K4TStVm9g8hTGE89zmhjSIIU8uxj0Q2IklPoyANHyyRZ3zBmmuzoi7J3yRgDcGRuVo7Jvc2vUB
ZkQDIXQo5kodGGBScRYdlAm/ki9jurCTXkXMZF6SWra2evmqE+Mpto97hp5nJnMsaNL7kjmWInyF
47iQsWXqYs7FvMtplSM9ao8R1k7HzJkbcrrUMKIVNQL6Rlrhi2C3sSxlmYC2td+CdMXEVlvkJmBq
Y7nL600IfjsXjrc4YYo02NygJOuMcS9KR3ea6VBZx12CYDTAOjdal3oPxlA2loHf4qwLINwIr13p
3+G2mfDiqyit7w0seQrWPEXeDBj13G7Y6gy/LA+yQSbj5XPZg9nBRqFMw+jX249JxdIMRbrRmRph
VGYWabmLEZVhXAcnVRIsbK+/dXAv6o28RI9AGdrv6jpZjTmmSRoeFbmsUpa+T4v43gLHoMfMzqpJ
nNlnFuwwljW8qVa7KUnKkgGkJUq6c50rRjXHLIpHsXtVqTRztIU7oMyRnSjZpxo1l56B6ZEM45xA
WJVo+HFNw5s9hnJXZOHM8IzZqDv4C3d1dh3Z0kkVyTOrS3a0h3YWt8gImX6dr4ahvnRx4cwISWGU
YGogpvvpYPE/hsaUwjrXgZciCCbmyMcroB8TbOjNSI+apWPdQqsIzqROIWe7pqxWKo2BRosYApM8
cl9Q2qcp2bVOG6/9UKv2vusj+JGZD6m6TykCeNIPa2OaNSOohSxXd2odmuvOB4tr5xgdJJNw5lGP
QZh39a1CoFDXpMn7JB2KJcjZ9swr5cu0MZ9SggchdBvNkQWL122zemJ2T1zgHGqPwFomKLhVs+vW
wNRmuu8ZeJ0WViNtqoIM2FxSzlqrA1COgo25jE+rrnQJYkoJfnXKapaP2v0YKpdh4twwnNcnRqYV
s7B3Vl3unBkhLPgsxRAJiuJM62R55isk9FFvUMbRea0A4stCVTom9WWNzDQouNw1Bkp2tkVICj7N
PTZ1MgWQp/ZpN/WQqwb+UZVI5wf7bn8ZIp0kQvmkp8dosKCgoc3BJnVCAFuEFTx7TLYoYz0hka07
+bFFM6sjHyMh2ERJq6KoTYTeBYVtZ4WLxhthaAOc8omfse579LhWx/Wct+gnFTQJ6HUrg8arCVfO
2gca60UmU7LoqgdqX8h9NYpY3F13XhlusyG4ybJ+VgDpaBEKd+RZjyn2DwTE7UFJrKzcNLochMJY
ctEa54iOVcTHkowKWS4SjbS73cCoq3W3jcVuoQF9ZRezwlT5BmkCwL9IGSIzHqpt7dZOZ5l/2sfN
3gCxqcFM9keM/NBPLQUkKop/yJ93tg5xZWdJq7TbGmIWPV5lgbsFagIvW19Xw8KRGvLNUWzI7BTD
YOdUd1nD4Zy19k3Oluyf7ciPZo4/lWxy/gMrh/jjD/WEsHKg2QKMQQoJzt8vLA1+olkygjPKDdlG
4fWcFaexdPNviMgPfo1PJQXqMsNS2GLrYDjEGEb7lZLCVHhjz0sK/Bs6WDoToZpl6co3zUg1lkEd
Mi+BHYu8NrC2ijE8KXL/GKo2+cxNvbGo//taqCtMulfVtKyAEYRTzAWus5WBY3hoTEFc9cXct58M
WxjZoyUJjOdZG+zijo5A+jR60togrNsLFyOr2ETMUQq9mSdQq4AMzGr/LrAuikYFPXtm5zszQ8hT
n7fuVeJmqIWxDJNaV9YGkEuU4+h1+ou421qkJuDen0f6aeRL5SRiaqLXZwUbBd26KmUHfikZRHhs
ZnXMTIDGTjWuB5FDRZ+YGMqROSmNGv3OdwGuQ7gw5lEPt6xQBW5sahqAka7i0t4VwTUQoqnSDHOV
tq0z+miqrY0hoDvKeW7TUygihi48W2UxNKC1GY713BveFeRJGuimYBnMpe6krtO1NvhEq7fzhG5s
GRiEp7Gt4Q0JUscpFp7ZqDS3Q6bP+Oxgx8XnJM8sK3R2Q3Q+sD3S8mIm6QbDYIhZDRHlPm0SIzaz
M1N+1D1qh6TCS4EjLh2XTuucpz5+APZHx2RO37dDQm+yh3PUl2eOSkZdMcwCtz1GlTYrZZAA3WlT
WOxI9znzJZec9dhpl4EWrTXmOXrqXjZGt5VdzNkN6/YYlecQDU57Q7ow42acCaGh3IPGJa/Nocta
FC3c3WyrD/ampiXd1FoFTo74TH2bQKwfsQ60+gIR1dIArtU3tC82RvwUIjPA6JiSDKpwBzUi+ZqI
O6wgF51bTCMQYFZdECDxruJqatJzmgUWHbg4axeFKx9jJlxBB5m3dXFCSO5KqPtV015Z3Z7uStO9
a2TIGcwMSc/gTpcvzFydaESbFOzMRdnqtDg1yNX1GLgBKS4uGfjT3Z67qjzVHOTzrr5VwcWWDa3x
jYxJyLCfmppKrrSOdB0nep9mF3KikKAyz93otkyLE4lQC7XM2SYT3wyRKgnru9awTxhjTLOAEDWa
VnZPRxtU6dimi5pkswwQvtN6+my0OIuNvq2jaNmSnzLk1cqU6yXb3WlrKw9NXpETac9MGjdKDbrR
Zrp3nikdPQQPINyw7HP9QveHSzjygE7pVYKdvck7pE3chLr8offSCxo1cogm0bGbYwP2lI8TWoEk
WUcbpb+v9GoWxVx83HEIcrOmuoOEsMGUmooQAvmoaHDQavhiJANht71IelJIyADRKQzs5F3I99TD
41N7xYVWN3e1guYnj8P3RaDu0kiZp4U97wcRr2Tgw/Eua/Ukq6r3mcKmPGumjqRvraCcO1ZwFDru
DJEQpg0Q3YNMj4mIYmT5JbIKdDiKdu3x5oAJoHdhx5BJJUuP29+pHdUMHp1+jM5KjxlgwYhitOIn
4J7pvDcYLhqaYFCxKljKbWHMDENbFGWyyLRZW+WzzB0KYbxcFPZV2WJrKWbAgth8gPMBmcs0eS4F
9iInrEFXztvxWFaZ7+qPTqBMojyf+AHHPp6Rq5so126pbSuudc29HSzphMDSXUBnqOhL5pF0lyUa
7LhHd1XlZGvT7baS3tFynGdkMoIs0adKjJrMM5m3MnNFc7PSSaUp5HJfAZfry2Fla2k2rTqDlQXG
Oj4JGeGqTXOk2uRSe94RNnXmgEucUd/QHfcyaZ8WpTHrGvm6B4urkfNR9gissvhIxj/rKtiCR+0Y
LYxYdxgZHFmtiZzEPHdSmucdlqcO77rmX7rAwK28XhEbMtUBv/DtDCeh5NPjK0+QaK38IT7LCR5i
wgvwAmmqamwMp5nDWgZESNc3Z/LiYaI1paXj0ZzBEKXb0j3AOCa/oPka2SOaBpXyKKCZNJyq6AyT
5DoxpQfVCs+ziDUgttgOJUCZZm3IEF2FDlHFlwrXTmS0uyxJ4aBfJwXu8mMpgBnon4ztUW0ZMzzV
nL5x3hGU2qf9Eg/gLqeJVNTdqiICOGJeperDfeRkJ+2gL1raZMh6uNPZl21RrCF10HFSpfNUC9aN
lc+VAUBeQOBgx14ActqF6+QPOXGlrR8vFIUL3PV3nXBBti1dJ4Oso7CbRkq68OVkofkeooZ849vX
sqa+46KbpU1/S2qjsJFrF9Ckr9uoXEZxtJYb9TQg1oGPZVFGykkeYbM3HJbz/A5u05lm455RYLWr
FLEhJhp6tyhpHctiapZsgYUK52Wwl8FdxS04UNqIaeQu7EyZxtTpQnsFi3zeBsNNa8BpsfgD8jwW
fVhNJaU55QWBySTd2u7hIfs1JKsS1SSHH1Tr0Kh3uJiuXA1qd+dt2jxYyhr5y7KxwHP4RLr4tE+k
+YAaMDOHrcsK1qoKRpJs0hoe6wZ3LvR72BnrGbKJU7+prkFPHsfKcF6paKY0+P/AnfVe8+YWWlgJ
/G3K2DIQDAfLTK+YEV9xa86nQwZ+miaDMpcNMDCNuo5N0iANdjDBvmNqIwER4Zu3SAnwDob7ws0E
XoG7R4vPs7hR/GCdag8u+ZKuQ6ZVReIk4uEHN2vnhe/7i1okUpba9aiHM1dXN2V8b9JgLL38nJ0w
qWwW1jBCqv9Znn8oz03BDvlxzw+U8/Av5//4j/vxpRLq8Kefm32WqdNOo9MnpHz00z4LBUzdwhOC
iQMss23TBfzY7KMAN00DezUgPJ0/FmX7F6GAYWDUwPXBb6A/+KXaXDFFOw9Kr5elguxnIbQCG2Qi
txLEaNtUaHN+LYT6Ao2sFWbhEfJBQ6MwTZtwx0DlwWmuJWnne8PeKvhKKSN5Fq15V9nhUxyyLAid
MGEMrrRwsbaSmjxJtWSZlzsnOO7QeVoEnzVFucy5I3D76wUOzC7JJHXzE6Xh10n6XeduMEs6Jjlp
duoFO7I7Jl3v4syuZ9morTKgHKblnJUGzaAUa1iCxiozLcD9RKRFdsmAwpna7ZmPUlUlMhl6v+KG
a0BTUrsnfnadJ8nUNJnMglTJYKe2zMB1EhkMYeStKT7yRxikU4/Q5BjbpR08jUY9LWnKpOFdgnWy
cR+ascQXUc9RQk7wA2SMz73MIX7tiCn++86Ij5wcz6ehDUsyBqIYMWa7kRpShlyP8Iltq45Tg/U9
8cuN1mmXbqYTSrsKcRdhH4zR+hLBRtDDHbHarcqMNdJOQLU+9EzcXBTEeuxe6CXu4BZsSGljIUMo
lOlo0/wGUhF+V82yd2nFOIKqT2rJXFaMC5ic2E8jxgwdOu2QRINYOwkJLKEQ2ZK0w3jSK5caTGCj
RDWARPvMBQBq185e17GmFZeOITYAFAO1QZEYDVO3cdc+6FAViURPOZy00FBze4MaY1cD9oMnd5oS
L47Gu8LZSsasT1uLOF/ZwqRKs8Lob0093XhQPHy/WfTxNpc1j7ir/ggZ+FPd2EuN0Iv/N8vUVwjP
+bfUzs/wIIHtPMkCBGlMz75Be/6pX/okh/z+E/0S6VN70Zc4vLMDbPQPnyi+4503D8BExQpGTwJp
FCJP8WApjbPU+/hj+hKsfQ7Lz9ef4vff+ku86Y/O0194CujGfrP2//IpYDAjY8yTwTJ/e+xIWflX
5LKfTg13ma+ukt87vj9znv7w03s8XHdfgK8vo6F++RxwGSB1k7HjCEEcD25kzy8D8nhR5zofH3SO
3uSpsMSI7lkp8DunQidfmI/d+Hiwz04FqQ7c0lEki+xf8fhQe7y9qwLt9V9wKhhmyIB6sbx+PNZv
rgqLhiS1z4cz9WavCpkx7OuuCjG91RRKPdv87lWBjJ5UYAeT9+cfv8kvyEuz9C9/QTgVCi5QAHwf
lwM+9udXheAAyYpKstzh8VbXCv1b98TvnArhgACw9HHZfH73ZK1g03Ao19/2qXhJq/qdUwHyGxW1
8Mh/d60wMYMwxuAm+ya/GUQXvnaREPMYQ7NVpiefP++vvhlcDhbTFVVXvqwhb/JUHMTzr1svORUO
4yoTSub3LgdOBYp1TEKa9uHHb7W+pBPwF1wVwPMBQFjq52P96qqgxCYdipktrN0Pjzf6BeGL/Vec
CqGMEjzSw+P5rUOslyZsC+Wtf0FeRiz8znpJb0gTd4/vXRWcCm4cWHrx2B0eb7XMRGT0F1wVJko6
PINfFoOvviCcCtUmaIb/3vapMP+S7TjDf5NtzI+uCioNUVB82Zu8yTuI7ry64hZ3EEu4r3S2dM8v
B8oMGd/Uh6vhzW7AcIX/Bd8MzgCaENrS31kvuXXQ/7CoXN5qUaXZr14dxHZDaFss+UfnQNdVIKjC
pSweb3WhVLEKvnITKupLiOSqYn7ZWn39zVD+hqyI27TxVqupl+rs37lvwopXDMroD5/3i9UBGZVJ
y+5jifFWexIvh1a/fCq4HEzZ0nHZfyqnvl0oLXToCt/Bz4vH//3N4tkMTlb5IJ3f+V5wpF/3sAmq
p4etfKyVXlwSULtkEIIfLphfWSH+RFvvc9Of8W/8cJgJBI/VV4FfP/2FT+3wl0/wsQ18aPV+OlfP
flskgn14/g9NYfH///48IOzQsP7qp58a2IdX+/j3Hw/z5Rt49mKfju3TP66Cx/IOw9Jw+MHw8c0K
hsa//atgT/zAYHHYR3x5Qy8DzT7vPP/oBXbD//w9fky/n1926H2++iWWWRn/4PnFWv7q5/9Dweih
xy8+nt88Pz9Bi7/26X+e8vHaV5j65fjjIBFRV7z6A7i4q3mNHxAEDlOVV7/ET7GTrz1N18HjDy7S
Qw3+6gP4uVXqtUcwLe/us+7Tx/llrHUY7b36/V/fPfww5VAU6K9+gT8RpPjaMzQpx8fvxgQcdpyv
PoLj//l7F/zjP++D5PsvIlpgr36RPxOo/trz9HOlz2tfYfaP/3hf/uC+Zokp06vP00+gTa89APEx
1Hfldz/ow/D01QfwcyrLHx/D92qRz1P3lxXKp2n69/7seREmfuM+frwr//1/AQAA//8=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pPr rtl="0"/>
              <a:t>1</a:t>
            </a:fld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95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schód słońca nad trawiastymi wzgórzam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  <a:p>
            <a:pPr lvl="5" rtl="0"/>
            <a:r>
              <a:t>Szósty</a:t>
            </a:r>
          </a:p>
          <a:p>
            <a:pPr lvl="6" rtl="0"/>
            <a:r>
              <a:t>Siódmy</a:t>
            </a:r>
          </a:p>
          <a:p>
            <a:pPr lvl="7" rtl="0"/>
            <a:r>
              <a:t>Ósmy</a:t>
            </a:r>
          </a:p>
          <a:p>
            <a:pPr lvl="8" rtl="0"/>
            <a:r>
              <a:t>Dziewiąty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MAŁOPOLSKI URZĄD WOJEWÓDZKI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wz@malopolska.uw.gov.p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wz@malopolska.uw.gov.p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4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64" y="1847402"/>
            <a:ext cx="9577188" cy="36724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CENTRA ZDROWIA 75+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obszar działania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teren powiatu, jego części, kilku powiatów albo ich części, zamieszkały łącznie przez nie mniej niż 6 tys. i nie więcej niż 12  tys. osób, które ukończyły 75. rok życia, według stanu na dzień 31 grudnia roku poprzedniego.</a:t>
            </a:r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powiat będzie mógł zawrzeć z powiatem sąsiednim, położonym na terenie tego samego województwa, porozumienie o przekazaniu temu powiatowi sąsiedniemu do realizacji zadania utworzenia centrum.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15480" y="404664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D9F7339C-20F9-4989-8AE5-FAA0B2A2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51629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systemu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406" y="2102955"/>
            <a:ext cx="9577188" cy="32746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ORGANIZACJA CENTRUM ZDROWIA 75+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algn="just"/>
            <a:r>
              <a:rPr lang="pl-PL" dirty="0"/>
              <a:t>W strukturze centrum powinny działać: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u="sng" dirty="0"/>
              <a:t>poradnia konsultacyjna </a:t>
            </a:r>
            <a:r>
              <a:rPr lang="pl-PL" dirty="0"/>
              <a:t>– porady specjalistyczne z zakresu geriatrii i rehabilitacji/fizjoterapii, porady psychologiczne, świadczenia pielęgniarskie, porady dietetyka;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co najmniej jeden </a:t>
            </a:r>
            <a:r>
              <a:rPr lang="pl-PL" u="sng" dirty="0"/>
              <a:t>dzienny ośrodek opieki geriatrycznej </a:t>
            </a:r>
            <a:r>
              <a:rPr lang="pl-PL" dirty="0"/>
              <a:t>(DOOG)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u="sng" dirty="0"/>
              <a:t>geriatryczny zespół opieki domowej </a:t>
            </a:r>
            <a:r>
              <a:rPr lang="pl-PL" dirty="0"/>
              <a:t>– świadczenia w warunkach domowych;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zespół koordynatorów opieki geriatrycznej;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zespół edukatorów zdrowotnych;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punkt informacyjno‑recepcyjny.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42199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zadanie samorządu powiatowego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484784"/>
            <a:ext cx="9577188" cy="48245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KIEROWANIE DO CENTRUM ZDROWIA 75+</a:t>
            </a:r>
            <a:br>
              <a:rPr lang="pl-PL" b="1" dirty="0"/>
            </a:br>
            <a:endParaRPr lang="pl-PL" b="1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u="sng" dirty="0"/>
              <a:t>Osobę uprawnioną kieruje do centrum właściwego ze względu na miejsce jej zamieszkania</a:t>
            </a:r>
            <a:r>
              <a:rPr lang="pl-PL" dirty="0"/>
              <a:t>: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lekarz podstawowej opieki zdrowotnej,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lekarz udzielający świadczeń ambulatoryjnej specjalistycznej opieki zdrowotnej w zakresie geriatrii,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lekarz w oddziale geriatrycznym albo lekarz w innym oddziale szpitala, w którym nie ma oddziału geriatrycznego,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Tx/>
              <a:buChar char="-"/>
            </a:pPr>
            <a:r>
              <a:rPr lang="pl-PL" dirty="0"/>
              <a:t>będący lekarzami ubezpieczenia zdrowotnego.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Tx/>
              <a:buChar char="-"/>
            </a:pPr>
            <a:endParaRPr lang="pl-PL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l-PL" b="1" dirty="0"/>
              <a:t>Centrum zapewnia: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planowanie i koordynowanie opieki zdrowotnej nad pacjentami centrum - opracowywanie dla tych osób </a:t>
            </a:r>
            <a:r>
              <a:rPr lang="pl-PL" b="1" u="sng" dirty="0"/>
              <a:t>indywidualnych planów </a:t>
            </a:r>
            <a:r>
              <a:rPr lang="pl-PL" dirty="0"/>
              <a:t>(problemy zdrowotne, cel postępowania terapeutycznego, wykaz świadczeń, potrzeby opiekuńcze i pielęgnacyjne, harmonogram realizacji),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DOOG - czasowa, dzienna opieka, w tym transport i wyżywienie, pobyt maks. 12 tygodni/12 </a:t>
            </a:r>
            <a:r>
              <a:rPr lang="pl-PL" dirty="0" err="1"/>
              <a:t>msc</a:t>
            </a:r>
            <a:r>
              <a:rPr lang="pl-PL" dirty="0"/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zadanie samorządu powiatowego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507380"/>
            <a:ext cx="9577188" cy="42978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WOJEWÓDZKI PLAN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Projekt wojewódzkiego planu sporządza Wojewoda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algn="just"/>
            <a:r>
              <a:rPr lang="pl-PL" dirty="0"/>
              <a:t>Wojewódzki plan określa:</a:t>
            </a:r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lokalizację szpitalnych oddziałów geriatrycznych sprawujących szczególną opiekę geriatryczną</a:t>
            </a:r>
            <a:r>
              <a:rPr lang="pl-PL" dirty="0"/>
              <a:t>, na terenie województwa, ze wskazaniem podmiotu leczniczego prowadzącego szpital, w którym zlokalizowany jest oddział geriatryczny lub w którym będzie utworzony oddział geriatryczny;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obszary działania wraz z lokalizacją poszczególnych centrów zdrowia 75+;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minimalną liczbę łóżek</a:t>
            </a:r>
            <a:r>
              <a:rPr lang="pl-PL" dirty="0"/>
              <a:t> w poszczególnych oddziałach geriatrycznych, które mają zapewniać szczególną opiekę geriatryczną;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nie więcej niż 3 centra współpracujące z danym oddziałem geriatrycznym.</a:t>
            </a:r>
          </a:p>
          <a:p>
            <a:pPr algn="just"/>
            <a:endParaRPr lang="pl-PL" sz="1600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34852" y="258552"/>
            <a:ext cx="8353425" cy="1196489"/>
            <a:chOff x="343152" y="764704"/>
            <a:chExt cx="8352928" cy="1197023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2" y="1903101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9E6972AD-EF2B-415D-8495-C0E5F259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353305"/>
            <a:ext cx="10369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zadanie wojewody</a:t>
            </a:r>
          </a:p>
        </p:txBody>
      </p:sp>
    </p:spTree>
    <p:extLst>
      <p:ext uri="{BB962C8B-B14F-4D97-AF65-F5344CB8AC3E}">
        <p14:creationId xmlns:p14="http://schemas.microsoft.com/office/powerpoint/2010/main" val="41261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254870"/>
            <a:ext cx="11629230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>
                <a:solidFill>
                  <a:srgbClr val="0067AC"/>
                </a:solidFill>
                <a:cs typeface="Arial" panose="020B0604020202020204" pitchFamily="34" charset="0"/>
              </a:rPr>
              <a:t>1 stycznia 2024 r. - </a:t>
            </a:r>
            <a:r>
              <a:rPr lang="pl-PL" sz="1500" dirty="0">
                <a:cs typeface="Arial" panose="020B0604020202020204" pitchFamily="34" charset="0"/>
              </a:rPr>
              <a:t>Wejście ustawy w życie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>
                <a:solidFill>
                  <a:srgbClr val="0067AC"/>
                </a:solidFill>
                <a:cs typeface="Arial" panose="020B0604020202020204" pitchFamily="34" charset="0"/>
              </a:rPr>
              <a:t>12 stycznia 2024 r. (w terminie 14 dni od dnia wejścia w życie ustawy) - </a:t>
            </a:r>
            <a:r>
              <a:rPr lang="pl-PL" sz="1500" dirty="0">
                <a:cs typeface="Arial" panose="020B0604020202020204" pitchFamily="34" charset="0"/>
              </a:rPr>
              <a:t>Informacja Wojewody Małopolskiego o rozpoczęciu prac nad sporządzaniem projektu wojewódzkiego udostępniona w Biuletynie Informacji Publicznej MUW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u="sng" dirty="0">
                <a:solidFill>
                  <a:srgbClr val="FF0000"/>
                </a:solidFill>
                <a:cs typeface="Arial" panose="020B0604020202020204" pitchFamily="34" charset="0"/>
              </a:rPr>
              <a:t>Do 12 marca 2024 r. </a:t>
            </a:r>
            <a:r>
              <a:rPr lang="pl-PL" sz="1500" dirty="0">
                <a:solidFill>
                  <a:srgbClr val="0067AC"/>
                </a:solidFill>
                <a:cs typeface="Arial" panose="020B0604020202020204" pitchFamily="34" charset="0"/>
              </a:rPr>
              <a:t>(w terminie 60 dni od dnia udostępnienia informacji o rozpoczęciu prac nad sporządzeniem planu) - </a:t>
            </a:r>
            <a:r>
              <a:rPr lang="pl-PL" sz="1500" dirty="0">
                <a:cs typeface="Arial" panose="020B0604020202020204" pitchFamily="34" charset="0"/>
              </a:rPr>
              <a:t>Powiat zgłasza pisemną propozycję dotyczącą utworzenia i lokalizacji centrum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/>
              <a:t>Wojewoda udostępnia projekt wojewódzkiego planu w Biuletynie Informacji Publicznej urzędu wojewódzkiego w celu przedstawienia przez zainteresowane podmioty opinii dotyczących tego projektu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/>
              <a:t> W terminie 30 dni od dnia udostępnienia projektu wojewódzkiego planu zainteresowane podmioty mogą przedstawić wojewodzie opinie dotyczące tego projektu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/>
              <a:t>Wojewoda, po rozpatrzeniu opinii zainteresowanych podmiotów, przygotowuje w porozumieniu z NFZ projekt wojewódzkiego planu, który przekazuje do zatwierdzenia ministrowi zdrowia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/>
              <a:t>Minister zdrowia w terminie 60 dni od dnia otrzymania projektu wojewódzkiego planu, po zaopiniowaniu go przez Krajową Radę, dokonuje jego oceny i zatwierdza go albo zgłasza do niego uwagi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/>
              <a:t>Wojewoda, w terminie 14 dni od dnia otrzymania uwag ministra właściwego do spraw zdrowia, </a:t>
            </a:r>
            <a:r>
              <a:rPr lang="pl-PL" sz="1500" u="sng" dirty="0">
                <a:solidFill>
                  <a:srgbClr val="FF0000"/>
                </a:solidFill>
              </a:rPr>
              <a:t>uwzględnia te uwagi</a:t>
            </a:r>
            <a:r>
              <a:rPr lang="pl-PL" sz="1500" u="sng" dirty="0"/>
              <a:t> </a:t>
            </a:r>
            <a:r>
              <a:rPr lang="pl-PL" sz="1500" dirty="0"/>
              <a:t>i ponownie przekazuje projekt wojewódzkiego planu ministrowi zdrowia w celu zatwierdzenia.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/>
              <a:t>Zatwierdzony przez ministra zdrowia wojewódzki plan wojewoda udostępnia w Biuletynie Informacji Publicznej urzędu wojewódzkiego</a:t>
            </a:r>
          </a:p>
          <a:p>
            <a:pPr marL="400050" indent="-400050" algn="just" fontAlgn="t">
              <a:spcBef>
                <a:spcPts val="600"/>
              </a:spcBef>
              <a:buFont typeface="+mj-lt"/>
              <a:buAutoNum type="romanUcPeriod"/>
            </a:pPr>
            <a:r>
              <a:rPr lang="pl-PL" sz="1500" dirty="0">
                <a:cs typeface="Arial" panose="020B0604020202020204" pitchFamily="34" charset="0"/>
              </a:rPr>
              <a:t>Wojewódzki plan podlega aktualizacji, w szczególności w przypadku konieczności zapewnienia dostępności w zakresie szczególnej opieki geriatrycznej</a:t>
            </a:r>
          </a:p>
          <a:p>
            <a:pPr fontAlgn="t"/>
            <a:endParaRPr lang="pl-PL" sz="1600" dirty="0"/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379289" y="11663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16632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Kalendarz prac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83" y="2463495"/>
            <a:ext cx="1655500" cy="107211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>
                <a:solidFill>
                  <a:srgbClr val="0067AC"/>
                </a:solidFill>
              </a:rPr>
              <a:t>819 510</a:t>
            </a:r>
            <a:endParaRPr lang="pl-PL" altLang="pl-PL" sz="2400" b="1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551491" y="66593"/>
            <a:ext cx="8353425" cy="1014460"/>
            <a:chOff x="395073" y="764704"/>
            <a:chExt cx="8352928" cy="1014913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73" y="1720991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12" y="118042"/>
            <a:ext cx="1036915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373" algn="ctr" defTabSz="642915">
              <a:defRPr/>
            </a:pPr>
            <a:r>
              <a:rPr lang="pl-PL" altLang="pl-PL" sz="3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Szczególna opieka geriatryczna </a:t>
            </a:r>
          </a:p>
          <a:p>
            <a:pPr marL="180373" algn="ctr" defTabSz="642915">
              <a:spcBef>
                <a:spcPts val="600"/>
              </a:spcBef>
              <a:defRPr/>
            </a:pPr>
            <a:r>
              <a:rPr lang="pl-PL" altLang="pl-PL" sz="2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Struktura demograficzna w powiatach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77606F-F68E-4E21-95BB-2B3E1A0D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562685"/>
            <a:ext cx="4536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Województ</a:t>
            </a:r>
            <a:r>
              <a:rPr lang="pl-PL" altLang="pl-PL" sz="2000" b="1" dirty="0">
                <a:solidFill>
                  <a:srgbClr val="3A6D90"/>
                </a:solidFill>
                <a:latin typeface="Georgia" panose="02040502050405020303" pitchFamily="18" charset="0"/>
              </a:rPr>
              <a:t>wo</a:t>
            </a: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 małopolskie - demografia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1CE8396-D1AB-4C4E-BE62-A99DB0CD2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49" y="2263440"/>
            <a:ext cx="93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cs typeface="Arial" panose="020B0604020202020204" pitchFamily="34" charset="0"/>
              </a:rPr>
              <a:t>60 +</a:t>
            </a:r>
          </a:p>
        </p:txBody>
      </p:sp>
      <p:pic>
        <p:nvPicPr>
          <p:cNvPr id="6" name="Grafika 5" descr="Mężczyzna z laską">
            <a:extLst>
              <a:ext uri="{FF2B5EF4-FFF2-40B4-BE49-F238E27FC236}">
                <a16:creationId xmlns:a16="http://schemas.microsoft.com/office/drawing/2014/main" id="{CA1C294D-75D7-43D0-93ED-FB1F290FB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376" y="4628188"/>
            <a:ext cx="1072115" cy="10721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Grafika 7" descr="Kobieta z laską">
            <a:extLst>
              <a:ext uri="{FF2B5EF4-FFF2-40B4-BE49-F238E27FC236}">
                <a16:creationId xmlns:a16="http://schemas.microsoft.com/office/drawing/2014/main" id="{D5AE508B-B364-41B1-ACC5-CE55FEF7F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3150" y="4639250"/>
            <a:ext cx="1072114" cy="107211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819FBA76-E1C9-4F5A-A514-F10189BE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77" y="4205957"/>
            <a:ext cx="93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cs typeface="Arial" panose="020B0604020202020204" pitchFamily="34" charset="0"/>
              </a:rPr>
              <a:t>75 +</a:t>
            </a: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AFBBD252-0EE3-461C-A431-9CB9E1B59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027" y="4445479"/>
            <a:ext cx="1655500" cy="117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/>
              <a:t>248 293 </a:t>
            </a:r>
            <a:endParaRPr lang="pl-PL" altLang="pl-PL" sz="2400" b="1" dirty="0">
              <a:latin typeface="Georgia" panose="02040502050405020303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4B0E647-AD93-44AA-95B8-DE69170B9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063" y="1109726"/>
            <a:ext cx="4676175" cy="5324869"/>
          </a:xfrm>
          <a:prstGeom prst="rect">
            <a:avLst/>
          </a:prstGeom>
        </p:spPr>
      </p:pic>
      <p:pic>
        <p:nvPicPr>
          <p:cNvPr id="15" name="Grafika 14" descr="Mężczyzna z laską">
            <a:extLst>
              <a:ext uri="{FF2B5EF4-FFF2-40B4-BE49-F238E27FC236}">
                <a16:creationId xmlns:a16="http://schemas.microsoft.com/office/drawing/2014/main" id="{2E5B7AB2-9DC9-45F8-9116-B490EF50A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619" y="2652043"/>
            <a:ext cx="1072115" cy="10721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Grafika 15" descr="Kobieta z laską">
            <a:extLst>
              <a:ext uri="{FF2B5EF4-FFF2-40B4-BE49-F238E27FC236}">
                <a16:creationId xmlns:a16="http://schemas.microsoft.com/office/drawing/2014/main" id="{711038B6-4285-4F03-98CB-9BAFCACA8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476" y="2652043"/>
            <a:ext cx="1072114" cy="107211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062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11804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id="{D077606F-F68E-4E21-95BB-2B3E1A0D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481269"/>
            <a:ext cx="43204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Województwo małopolskie - działalność oddziałów geriatrycznych szpitali ogólnych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Stan na 2022 rok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10 oddziałów – 198 łóżek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0409FEF6-314D-4C9A-9C9F-3F99ACA47110}"/>
                  </a:ext>
                </a:extLst>
              </p:cNvPr>
              <p:cNvGraphicFramePr/>
              <p:nvPr/>
            </p:nvGraphicFramePr>
            <p:xfrm>
              <a:off x="5015880" y="1455390"/>
              <a:ext cx="6696744" cy="49259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0409FEF6-314D-4C9A-9C9F-3F99ACA471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5880" y="1455390"/>
                <a:ext cx="6696744" cy="492593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Prostokąt 2">
            <a:extLst>
              <a:ext uri="{FF2B5EF4-FFF2-40B4-BE49-F238E27FC236}">
                <a16:creationId xmlns:a16="http://schemas.microsoft.com/office/drawing/2014/main" id="{9B2D8BC3-7751-4E87-8508-8D767C16CC7C}"/>
              </a:ext>
            </a:extLst>
          </p:cNvPr>
          <p:cNvSpPr/>
          <p:nvPr/>
        </p:nvSpPr>
        <p:spPr>
          <a:xfrm>
            <a:off x="9192344" y="4653136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>
                <a:solidFill>
                  <a:srgbClr val="0067AC"/>
                </a:solidFill>
              </a:rPr>
              <a:t>20</a:t>
            </a:r>
            <a:r>
              <a:rPr lang="pl-PL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endParaRPr lang="pl-PL" dirty="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D3DD07A-BB49-4BDD-8591-72C772E9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12" y="118042"/>
            <a:ext cx="1036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373" algn="ctr" defTabSz="642915">
              <a:defRPr/>
            </a:pPr>
            <a:r>
              <a:rPr lang="pl-PL" altLang="pl-PL" sz="3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Szczególna opieka geriatryczna </a:t>
            </a:r>
          </a:p>
        </p:txBody>
      </p:sp>
    </p:spTree>
    <p:extLst>
      <p:ext uri="{BB962C8B-B14F-4D97-AF65-F5344CB8AC3E}">
        <p14:creationId xmlns:p14="http://schemas.microsoft.com/office/powerpoint/2010/main" val="21598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04" y="302417"/>
            <a:ext cx="1036915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Zasób łóżek geriatrycznych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77606F-F68E-4E21-95BB-2B3E1A0D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2708920"/>
            <a:ext cx="39604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Aktualna liczba łóżek 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geriatrycznych 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szpitali ogólnych województwa małopolskiego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27516B-F986-4265-8568-FC966415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24"/>
          <a:stretch/>
        </p:blipFill>
        <p:spPr>
          <a:xfrm>
            <a:off x="4994352" y="1396790"/>
            <a:ext cx="5112568" cy="49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839212"/>
            <a:ext cx="2160240" cy="117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/>
              <a:t>Liczba łóżek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/>
              <a:t>198 </a:t>
            </a: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65899"/>
            <a:ext cx="10369152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8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Zasób łóżek geriatrycznych - CEL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77606F-F68E-4E21-95BB-2B3E1A0D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44" y="1633056"/>
            <a:ext cx="4820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Stan aktualny </a:t>
            </a:r>
          </a:p>
        </p:txBody>
      </p:sp>
      <p:pic>
        <p:nvPicPr>
          <p:cNvPr id="5" name="Grafika 4" descr="Łóżko">
            <a:extLst>
              <a:ext uri="{FF2B5EF4-FFF2-40B4-BE49-F238E27FC236}">
                <a16:creationId xmlns:a16="http://schemas.microsoft.com/office/drawing/2014/main" id="{CA68E1AB-1CC4-4E71-9FF7-5920CB8A8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3847" y="2244530"/>
            <a:ext cx="1755136" cy="17551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BFD833C8-0C71-44C6-AE35-EA98B4B6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1553583"/>
            <a:ext cx="482095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5B8E39"/>
                </a:solidFill>
                <a:latin typeface="Georgia" panose="02040502050405020303" pitchFamily="18" charset="0"/>
              </a:rPr>
              <a:t>Stan docelowy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5B8E39"/>
                </a:solidFill>
                <a:latin typeface="Georgia" panose="02040502050405020303" pitchFamily="18" charset="0"/>
              </a:rPr>
              <a:t>31.12.2028 r.</a:t>
            </a: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2688C1BC-55E0-4B16-B1A4-4FA2BBE96AF5}"/>
              </a:ext>
            </a:extLst>
          </p:cNvPr>
          <p:cNvSpPr/>
          <p:nvPr/>
        </p:nvSpPr>
        <p:spPr>
          <a:xfrm>
            <a:off x="4618158" y="1901346"/>
            <a:ext cx="1872208" cy="292677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A073-74D6-41F7-A7A1-51CE7BAC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28" y="1510515"/>
            <a:ext cx="1434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+ 5 lat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8F5DD6E9-9E3C-454D-BAC1-2211C0E2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12" y="2755124"/>
            <a:ext cx="2160240" cy="117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>
                <a:solidFill>
                  <a:srgbClr val="5B8E39"/>
                </a:solidFill>
              </a:rPr>
              <a:t>Liczba łóżek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>
                <a:solidFill>
                  <a:srgbClr val="5B8E39"/>
                </a:solidFill>
              </a:rPr>
              <a:t>409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DA6526-F14D-4533-A5C4-35FF0826D198}"/>
              </a:ext>
            </a:extLst>
          </p:cNvPr>
          <p:cNvSpPr/>
          <p:nvPr/>
        </p:nvSpPr>
        <p:spPr>
          <a:xfrm>
            <a:off x="407368" y="5248194"/>
            <a:ext cx="11377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Założenia Ustawy: Łączna liczba łóżek w oddziałach geriatrycznych na terenie województwa </a:t>
            </a:r>
            <a:r>
              <a:rPr lang="pl-PL" b="1" u="sng" dirty="0"/>
              <a:t>nie może być mniejsza niż 50 łóżek na 100 tys. osób, które ukończyły 60. rok życia, zamieszkujących na terenie tego województwa</a:t>
            </a:r>
            <a:r>
              <a:rPr lang="pl-PL" b="1" dirty="0"/>
              <a:t>, według stanu na dzień 31 grudnia roku poprzedniego.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2E192A53-CF83-40AB-81E2-5908207F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323" y="3999481"/>
            <a:ext cx="2781255" cy="71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000" b="1" dirty="0">
                <a:solidFill>
                  <a:srgbClr val="FF0000"/>
                </a:solidFill>
              </a:rPr>
              <a:t>Do utworzenia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000" b="1" dirty="0">
                <a:solidFill>
                  <a:srgbClr val="FF0000"/>
                </a:solidFill>
              </a:rPr>
              <a:t>200 łóżek 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52E3D51B-3E09-4D73-BF51-C75979B8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373" y="4710630"/>
            <a:ext cx="3011778" cy="117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</p:txBody>
      </p:sp>
      <p:sp>
        <p:nvSpPr>
          <p:cNvPr id="8" name="Znak minus 7">
            <a:extLst>
              <a:ext uri="{FF2B5EF4-FFF2-40B4-BE49-F238E27FC236}">
                <a16:creationId xmlns:a16="http://schemas.microsoft.com/office/drawing/2014/main" id="{E60AD868-DA72-409F-B640-46B5DDAF29B3}"/>
              </a:ext>
            </a:extLst>
          </p:cNvPr>
          <p:cNvSpPr/>
          <p:nvPr/>
        </p:nvSpPr>
        <p:spPr>
          <a:xfrm>
            <a:off x="957114" y="3860436"/>
            <a:ext cx="9793088" cy="168312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6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04" y="302417"/>
            <a:ext cx="1036915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Zasób łóżek geriatrycznych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77606F-F68E-4E21-95BB-2B3E1A0D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2852936"/>
            <a:ext cx="331236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Aktualna a docelowa liczba łóżek 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(założenia 1 oddział  - 20 łóżek)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579567-9091-4EFD-8D6C-CAC7B7CE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484784"/>
            <a:ext cx="7497688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6" y="1473466"/>
            <a:ext cx="10802916" cy="4835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W dniu 4 września 2023 r. Prezydent RP podpisał ustawę o szczególnej opiece geriatrycznej, która określa cele, organizację i zasady funkcjonowania szczególnych form geriatrycznej opieki zdrowotnej nad osobami, które ukończyły 75 rok życia.</a:t>
            </a:r>
          </a:p>
          <a:p>
            <a:pPr algn="ctr"/>
            <a:endParaRPr lang="pl-PL" sz="2400" dirty="0"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cs typeface="Arial" panose="020B0604020202020204" pitchFamily="34" charset="0"/>
              </a:rPr>
              <a:t>Ustawa weszła w życie z dniem 1 stycznia 2024 r.</a:t>
            </a:r>
          </a:p>
          <a:p>
            <a:pPr algn="ctr"/>
            <a:endParaRPr lang="pl-PL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404664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Szczególna opieka geriatryczna </a:t>
            </a:r>
          </a:p>
        </p:txBody>
      </p:sp>
    </p:spTree>
    <p:extLst>
      <p:ext uri="{BB962C8B-B14F-4D97-AF65-F5344CB8AC3E}">
        <p14:creationId xmlns:p14="http://schemas.microsoft.com/office/powerpoint/2010/main" val="40143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6" y="1396790"/>
            <a:ext cx="10802916" cy="44193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>
                <a:cs typeface="Arial" panose="020B0604020202020204" pitchFamily="34" charset="0"/>
              </a:rPr>
              <a:t>Zakładane cele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>
                <a:cs typeface="Arial" panose="020B0604020202020204" pitchFamily="34" charset="0"/>
              </a:rPr>
              <a:t>- zgodnie z założeniami do ustawy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22081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7F3FF0B-5108-4B15-BE0A-DE4917D2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3428999"/>
            <a:ext cx="9577064" cy="252132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DDDBBEF-7F6C-457B-B3AD-C1ED0B2C02E5}"/>
              </a:ext>
            </a:extLst>
          </p:cNvPr>
          <p:cNvSpPr/>
          <p:nvPr/>
        </p:nvSpPr>
        <p:spPr>
          <a:xfrm>
            <a:off x="1559496" y="2277441"/>
            <a:ext cx="907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Zapewnienie funkcjonowania 240 oddziałów geriatrycznych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przyjmując, że jeden oddział dysponuje 20 łóżkami geriatrycznymi, przy optymalnej, ogólnej liczbie łóżek na poziomie 4865.</a:t>
            </a:r>
          </a:p>
        </p:txBody>
      </p:sp>
    </p:spTree>
    <p:extLst>
      <p:ext uri="{BB962C8B-B14F-4D97-AF65-F5344CB8AC3E}">
        <p14:creationId xmlns:p14="http://schemas.microsoft.com/office/powerpoint/2010/main" val="17206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04" y="302417"/>
            <a:ext cx="1036915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Aktualny zasób kadrowy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77606F-F68E-4E21-95BB-2B3E1A0D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852936"/>
            <a:ext cx="45365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Województwo małopolskie – liczba specjalistów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rgbClr val="0067AC"/>
                </a:solidFill>
                <a:latin typeface="Georgia" panose="02040502050405020303" pitchFamily="18" charset="0"/>
              </a:rPr>
              <a:t>Stan na 2022 rok</a:t>
            </a:r>
          </a:p>
        </p:txBody>
      </p:sp>
      <p:pic>
        <p:nvPicPr>
          <p:cNvPr id="9" name="Grafika 8" descr="Szpital">
            <a:extLst>
              <a:ext uri="{FF2B5EF4-FFF2-40B4-BE49-F238E27FC236}">
                <a16:creationId xmlns:a16="http://schemas.microsoft.com/office/drawing/2014/main" id="{ED46C422-2095-4335-9191-B29E5A5E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722" y="2228292"/>
            <a:ext cx="2401416" cy="240141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B594606-AD42-4FE8-B06A-540E9E954904}"/>
              </a:ext>
            </a:extLst>
          </p:cNvPr>
          <p:cNvSpPr/>
          <p:nvPr/>
        </p:nvSpPr>
        <p:spPr>
          <a:xfrm>
            <a:off x="7704502" y="1916832"/>
            <a:ext cx="4272323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>
                <a:latin typeface="Arial" panose="020B0604020202020204" pitchFamily="34" charset="0"/>
              </a:rPr>
              <a:t>Lekarze specjaliści geriatrii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u="sng" dirty="0">
                <a:latin typeface="Arial" panose="020B0604020202020204" pitchFamily="34" charset="0"/>
              </a:rPr>
              <a:t>40</a:t>
            </a:r>
            <a:r>
              <a:rPr lang="pl-PL" sz="2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CEACCC1-0B26-43FD-ACCF-82D74B685B9E}"/>
              </a:ext>
            </a:extLst>
          </p:cNvPr>
          <p:cNvSpPr/>
          <p:nvPr/>
        </p:nvSpPr>
        <p:spPr>
          <a:xfrm>
            <a:off x="7355562" y="4221088"/>
            <a:ext cx="4944226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dirty="0">
                <a:latin typeface="Arial" panose="020B0604020202020204" pitchFamily="34" charset="0"/>
              </a:rPr>
              <a:t>Pielęgniarki w dziedzinie pielęgniarstwa geriatrycznego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400" b="1" u="sng" dirty="0">
                <a:latin typeface="Arial" panose="020B0604020202020204" pitchFamily="34" charset="0"/>
              </a:rPr>
              <a:t>143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336667DF-223E-49E8-BA12-DB8B0455DA9A}"/>
              </a:ext>
            </a:extLst>
          </p:cNvPr>
          <p:cNvSpPr/>
          <p:nvPr/>
        </p:nvSpPr>
        <p:spPr>
          <a:xfrm>
            <a:off x="0" y="5846148"/>
            <a:ext cx="753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srgbClr val="0067AC"/>
                </a:solidFill>
                <a:latin typeface="Calibri" panose="020F0502020204030204" pitchFamily="34" charset="0"/>
              </a:rPr>
              <a:t>Lekarze specjaliści i pielęgniarki ze specjalizacją  pracujący wg podstawowego miejsca pracy na terenie województwa małopolskiego (stan w dniu 31.12) </a:t>
            </a:r>
            <a:endParaRPr lang="pl-PL" sz="1600" i="1" dirty="0">
              <a:solidFill>
                <a:srgbClr val="0067A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64" y="1484784"/>
            <a:ext cx="9577188" cy="40350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27882"/>
            <a:ext cx="1036915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Szkolenie specjalizacyjne lekarzy w dziedzinie geriatrii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1AE175-9632-C512-199A-2C3B2D13D0C2}"/>
              </a:ext>
            </a:extLst>
          </p:cNvPr>
          <p:cNvSpPr txBox="1"/>
          <p:nvPr/>
        </p:nvSpPr>
        <p:spPr>
          <a:xfrm>
            <a:off x="623392" y="1484784"/>
            <a:ext cx="11377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6 jednostek akredytowanych</a:t>
            </a:r>
            <a:r>
              <a:rPr lang="pl-PL" dirty="0"/>
              <a:t> (w tym: 4 do których bezpośrednio kieruje lekarzy Wojewoda oraz po jednej do których kierują lekarzy Minister Obrony Narodowej i Minister Spraw Wewnętrznych i Administracji) </a:t>
            </a:r>
          </a:p>
          <a:p>
            <a:endParaRPr lang="pl-PL" dirty="0"/>
          </a:p>
          <a:p>
            <a:r>
              <a:rPr lang="pl-PL" b="1" dirty="0"/>
              <a:t>34 miejsca akredytowane </a:t>
            </a:r>
            <a:r>
              <a:rPr lang="pl-PL" dirty="0"/>
              <a:t>na które kieruje Wojewoda – </a:t>
            </a:r>
            <a:r>
              <a:rPr lang="pl-PL" b="1" u="sng" dirty="0"/>
              <a:t>9 lekarzy szkolących się: </a:t>
            </a:r>
            <a:r>
              <a:rPr lang="pl-PL" dirty="0"/>
              <a:t> </a:t>
            </a:r>
            <a:r>
              <a:rPr lang="pl-PL" b="1" dirty="0"/>
              <a:t>2 osoby na 5 roku specjalizacji, 5 osób na 2 roku specjalizacji,  2 osoby na 1 roku specjalizacji  </a:t>
            </a:r>
            <a:r>
              <a:rPr lang="pl-PL" dirty="0"/>
              <a:t>(5 – tryb </a:t>
            </a:r>
            <a:r>
              <a:rPr lang="pl-PL" dirty="0" err="1"/>
              <a:t>rezydencki</a:t>
            </a:r>
            <a:r>
              <a:rPr lang="pl-PL" dirty="0"/>
              <a:t>, 4 – tryb </a:t>
            </a:r>
            <a:r>
              <a:rPr lang="pl-PL" dirty="0" err="1"/>
              <a:t>pozarezydencki</a:t>
            </a:r>
            <a:r>
              <a:rPr lang="pl-PL" dirty="0"/>
              <a:t>)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/>
              <a:t>Liczba miejsc zgłoszonych na postępowanie wiosna 2024 – </a:t>
            </a:r>
            <a:r>
              <a:rPr lang="pl-PL" dirty="0">
                <a:solidFill>
                  <a:schemeClr val="tx2"/>
                </a:solidFill>
              </a:rPr>
              <a:t>25</a:t>
            </a:r>
            <a:r>
              <a:rPr lang="pl-PL" dirty="0"/>
              <a:t> (tryb </a:t>
            </a:r>
            <a:r>
              <a:rPr lang="pl-PL" dirty="0" err="1"/>
              <a:t>rezydencki</a:t>
            </a:r>
            <a:r>
              <a:rPr lang="pl-PL" dirty="0"/>
              <a:t> – 15, tryb pozarezydencki – 10)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04EFFDC1-1AC6-8C4A-44DE-DE023F304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93199"/>
              </p:ext>
            </p:extLst>
          </p:nvPr>
        </p:nvGraphicFramePr>
        <p:xfrm>
          <a:off x="1669704" y="3604103"/>
          <a:ext cx="8852592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50864">
                  <a:extLst>
                    <a:ext uri="{9D8B030D-6E8A-4147-A177-3AD203B41FA5}">
                      <a16:colId xmlns:a16="http://schemas.microsoft.com/office/drawing/2014/main" val="1838745570"/>
                    </a:ext>
                  </a:extLst>
                </a:gridCol>
                <a:gridCol w="2950864">
                  <a:extLst>
                    <a:ext uri="{9D8B030D-6E8A-4147-A177-3AD203B41FA5}">
                      <a16:colId xmlns:a16="http://schemas.microsoft.com/office/drawing/2014/main" val="415207646"/>
                    </a:ext>
                  </a:extLst>
                </a:gridCol>
                <a:gridCol w="2950864">
                  <a:extLst>
                    <a:ext uri="{9D8B030D-6E8A-4147-A177-3AD203B41FA5}">
                      <a16:colId xmlns:a16="http://schemas.microsoft.com/office/drawing/2014/main" val="311924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Postępowanie kwalifikacyjne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miejsc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zakwalifikowanych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9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jesień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wiosna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2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jesień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6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wiosna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0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jesień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7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wiosna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0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0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Programy wraz z okresami szkolenia specjalizacyjnego lekarzy w dziedzinie geriatrii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l-PL" dirty="0"/>
          </a:p>
          <a:p>
            <a:pPr lvl="1"/>
            <a:r>
              <a:rPr lang="pl-PL" dirty="0"/>
              <a:t>Program specjalizacyjny w dziedzinie geriatrii ( moduł podstawowy i moduł specjalistyczny ) dla lekarzy nieposiadających odpowiedniej specjalizacji I lub II stopnia lub tytułu specjalisty    w odpowiedniej dziedzinie medycyny – okres szkoleniowy 5 lat.</a:t>
            </a:r>
          </a:p>
          <a:p>
            <a:pPr lvl="1"/>
            <a:r>
              <a:rPr lang="pl-PL" dirty="0"/>
              <a:t>Program specjalizacyjny w dziedzinie geriatrii dla lekarzy posiadających specjalizację I stopnia w dziedzinie chorób wewnętrznych lub specjalizację II stopnia lub tytuł specjalisty                    w dziedzinie chorób wewnętrznych, medycyny ogólnej lub medycyny rodzinnej – okres szkoleniowy 2 lata.</a:t>
            </a:r>
          </a:p>
          <a:p>
            <a:pPr lvl="1"/>
            <a:r>
              <a:rPr lang="pl-PL" dirty="0"/>
              <a:t>Program specjalizacyjny w dziedzinie geriatrii dla lekarzy posiadających specjalizację  II stopnia lub tytuł specjalisty w dziedzinie neurologii - okres szkoleniowy 3 lata.</a:t>
            </a:r>
          </a:p>
          <a:p>
            <a:pPr lvl="1"/>
            <a:endParaRPr lang="pl-PL" sz="1600" dirty="0"/>
          </a:p>
          <a:p>
            <a:pPr marL="365760" lvl="1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7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772816"/>
            <a:ext cx="10802916" cy="45365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Dzienny Ośrodek Opieki Geriatrycznej  (DOOG) - założenia: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15 miejsc (duże Centra 75+ - 2 grupy po 15 miejsc)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funkcjonuje 5 dni w tygodniu (252 dni w roku)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co najmniej 5 godzin dziennie </a:t>
            </a:r>
          </a:p>
          <a:p>
            <a:pPr algn="just"/>
            <a:r>
              <a:rPr lang="pl-PL" dirty="0"/>
              <a:t>Rozporządzenie Ministra Zdrowia  - sposób funkcjonowania i minimalny zakres świadczeń realizowanych przez dzienny ośrodek opieki geriatrycznej</a:t>
            </a:r>
          </a:p>
          <a:p>
            <a:pPr algn="just"/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Poradnia konsultacyjna: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lekarz specjalista (lub w trakcie specjalizacji) w dziedzinie geriatrii – 0,25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lekarz specjalista rehabilitacji medycznej lub mgr fizjoterapii – 0,5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psycholog – 0,5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pozostały personel medyczny, w tym pielęgniarki - równoważnik 3 etatów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200" dirty="0">
              <a:latin typeface="Georgia" panose="02040502050405020303" pitchFamily="18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pl-PL" altLang="pl-PL" sz="13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35229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Zdrowia 75+</a:t>
            </a: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772816"/>
            <a:ext cx="10802916" cy="45365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Zespół koordynatorów oraz edukatorów zdrowotnych: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koordynator opieki geriatrycznej – 10 etatów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edukator zdrowotny – 2 etaty </a:t>
            </a:r>
          </a:p>
          <a:p>
            <a:pPr algn="just"/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Geriatryczny zespół opieki domowej: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lekarz specjalista (lub w trakcie specjalizacji) w dziedzinie geriatrii – 0,2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mgr fizjoterapii – 0,5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psycholog – 0,2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pielęgniarka – 0,5 etatu przeliczeniowego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Punkt recepcyjny: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2 osoby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200" dirty="0">
              <a:latin typeface="Georgia" panose="02040502050405020303" pitchFamily="18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pl-PL" altLang="pl-PL" sz="13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35229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Zdrowia 75+</a:t>
            </a: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772816"/>
            <a:ext cx="10802916" cy="45365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l-PL" b="1" dirty="0"/>
              <a:t>Szacunkowy roczny koszt funkcjonowania: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Dzienny Ośrodek Opieki Geriatrycznej  (DOOG) – 680 400 zł (koszt osobodnia/1 pacjent: 180 zł)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Centrum Zdrowia 75+ (bez DOOG) koszty osobowe – 1 726 200 zł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Centrum Zdrowia 75+ (bez DOOG) koszty pozaosobowe – 172 620 zł (10 % koszty osobowe)</a:t>
            </a:r>
          </a:p>
          <a:p>
            <a:pPr algn="just"/>
            <a:endParaRPr lang="pl-PL" b="1" dirty="0"/>
          </a:p>
          <a:p>
            <a:pPr algn="just"/>
            <a:endParaRPr lang="pl-PL" b="1" dirty="0"/>
          </a:p>
          <a:p>
            <a:pPr algn="just"/>
            <a:r>
              <a:rPr lang="pl-PL" sz="2000" b="1" dirty="0"/>
              <a:t>RAZEM: 2 579 220 zł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200" dirty="0">
              <a:latin typeface="Georgia" panose="02040502050405020303" pitchFamily="18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pl-PL" altLang="pl-PL" sz="13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35229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Zdrowia 75+ - szacunkowy koszt funkcjonowania</a:t>
            </a: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396790"/>
            <a:ext cx="10802916" cy="49125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Finansowanie świadczeń opieki zdrowotnej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b="1" dirty="0"/>
              <a:t>w oddziałach geriatrycznych </a:t>
            </a:r>
            <a:r>
              <a:rPr lang="pl-PL" dirty="0"/>
              <a:t>-</a:t>
            </a:r>
            <a:r>
              <a:rPr lang="pl-PL" b="1" dirty="0"/>
              <a:t> </a:t>
            </a:r>
            <a:r>
              <a:rPr lang="pl-PL" dirty="0"/>
              <a:t>w oparciu o zasady ogólne i na podstawie umów </a:t>
            </a:r>
            <a:br>
              <a:rPr lang="pl-PL" dirty="0"/>
            </a:br>
            <a:r>
              <a:rPr lang="pl-PL" dirty="0"/>
              <a:t>o udzielanie świadczeń opieki zdrowotnej z Narodowym Funduszem Zdrowia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b="1" dirty="0">
                <a:cs typeface="Arial" panose="020B0604020202020204" pitchFamily="34" charset="0"/>
              </a:rPr>
              <a:t>w Centrum zdrowia 75+ (</a:t>
            </a:r>
            <a:r>
              <a:rPr lang="pl-PL" dirty="0"/>
              <a:t>świadczenia ambulatoryjnej opieki zdrowotnej) </a:t>
            </a:r>
            <a:r>
              <a:rPr lang="pl-PL" dirty="0">
                <a:cs typeface="Arial" panose="020B0604020202020204" pitchFamily="34" charset="0"/>
              </a:rPr>
              <a:t>- w oparciu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 przepisy ustawy z dnia 27 sierpnia 2004 r. o świadczeniach opieki zdrowotnej finansowanych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ze środków publicznych, </a:t>
            </a:r>
            <a:r>
              <a:rPr lang="pl-PL" u="sng" dirty="0">
                <a:solidFill>
                  <a:srgbClr val="0067AC"/>
                </a:solidFill>
                <a:cs typeface="Arial" panose="020B0604020202020204" pitchFamily="34" charset="0"/>
              </a:rPr>
              <a:t>z wyłączeniem przepisów dotyczących zawierania umów w trybie konkursu ofert i rokowań 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b="1" dirty="0"/>
              <a:t>Narodowy Fundusz Zdrowia zawiera umowę ze świadczeniodawcą wskazanym w wojewódzkim planie działania szczególnej opieki geriatrycznej</a:t>
            </a:r>
            <a:r>
              <a:rPr lang="pl-PL" dirty="0"/>
              <a:t>, </a:t>
            </a:r>
            <a:r>
              <a:rPr lang="pl-PL" u="sng" dirty="0"/>
              <a:t>spełniającym warunki </a:t>
            </a:r>
            <a:r>
              <a:rPr lang="pl-PL" dirty="0"/>
              <a:t>określone przez Prezesa Narodowego Funduszu Zdrowia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35229"/>
            <a:ext cx="8353425" cy="861523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6" y="1818008"/>
            <a:ext cx="10802916" cy="39872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Finansowanie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utworzenia centrum zdrowia 75+</a:t>
            </a:r>
            <a:br>
              <a:rPr lang="pl-PL" b="1" dirty="0"/>
            </a:br>
            <a:endParaRPr lang="pl-PL" b="1" dirty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b="1" dirty="0"/>
              <a:t>ze środków własnych powiatu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b="1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l-PL" b="1" dirty="0"/>
              <a:t>lub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b="1" dirty="0"/>
              <a:t>z Funduszu Medycznego </a:t>
            </a:r>
            <a:r>
              <a:rPr lang="pl-PL" dirty="0"/>
              <a:t>- dofinansowanie zadania polegającego na </a:t>
            </a:r>
            <a:r>
              <a:rPr lang="pl-PL" u="sng" dirty="0"/>
              <a:t>budowie, modernizacji, przebudowie lub doposażeniu centrum zdrowia 75+ </a:t>
            </a:r>
            <a:r>
              <a:rPr lang="pl-PL" dirty="0"/>
              <a:t>(art. 7 pkt 9 ustawy o Funduszu Medycznym)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l-PL" dirty="0"/>
              <a:t>Maksymalny roczny limit wydatków z budżetu państwa będących skutkiem wejścia w życie ustawy o Funduszu Medycznym wynosi: lata 2024 r. – 2028 r. – </a:t>
            </a:r>
            <a:r>
              <a:rPr lang="pl-PL"/>
              <a:t>4,2 mld </a:t>
            </a:r>
            <a:r>
              <a:rPr lang="pl-PL" dirty="0"/>
              <a:t>zł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u="sng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u="sng" dirty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483617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74C4ED20-5CFE-4CE9-8851-D068D220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Kwestie finansowania</a:t>
            </a:r>
            <a:r>
              <a:rPr lang="pl-PL" altLang="pl-PL" sz="28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2" y="1396790"/>
            <a:ext cx="10802916" cy="47525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dirty="0"/>
          </a:p>
          <a:p>
            <a:pPr algn="ctr"/>
            <a:r>
              <a:rPr lang="pl-PL" b="1" dirty="0"/>
              <a:t>Kwoty orientacyjne, przyjęte na użytek szacunków, </a:t>
            </a:r>
          </a:p>
          <a:p>
            <a:pPr algn="ctr"/>
            <a:r>
              <a:rPr lang="pl-PL" b="1" dirty="0"/>
              <a:t>jakie mogą zostać przeznaczone </a:t>
            </a:r>
          </a:p>
          <a:p>
            <a:pPr algn="ctr"/>
            <a:r>
              <a:rPr lang="pl-PL" b="1" u="sng" dirty="0"/>
              <a:t>z Funduszu Medycznego </a:t>
            </a:r>
          </a:p>
          <a:p>
            <a:pPr algn="ctr"/>
            <a:endParaRPr lang="pl-PL" b="1" u="sng" dirty="0"/>
          </a:p>
          <a:p>
            <a:r>
              <a:rPr lang="pl-PL" b="1" dirty="0"/>
              <a:t>Opcje tworzenia Centrum: </a:t>
            </a:r>
            <a:endParaRPr lang="pl-PL" dirty="0"/>
          </a:p>
          <a:p>
            <a:pPr marL="285750" lvl="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Dostosowanie  – 500 tys. zł </a:t>
            </a:r>
          </a:p>
          <a:p>
            <a:pPr marL="285750" lvl="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Przebudowa  – 2 mln zł </a:t>
            </a:r>
          </a:p>
          <a:p>
            <a:pPr marL="285750" lvl="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Budowa od podstaw  – 5 mln zł </a:t>
            </a:r>
          </a:p>
          <a:p>
            <a:pPr lvl="0" fontAlgn="base"/>
            <a:endParaRPr lang="pl-PL" dirty="0"/>
          </a:p>
          <a:p>
            <a:pPr marL="285750" lvl="0" indent="-285750" fontAlgn="base">
              <a:buFontTx/>
              <a:buChar char="-"/>
            </a:pPr>
            <a:r>
              <a:rPr lang="pl-PL" b="1" dirty="0"/>
              <a:t>Kwoty uwzględniają również zakup podstawowego wyposażenia Centrum.</a:t>
            </a:r>
          </a:p>
          <a:p>
            <a:pPr lvl="0" algn="ctr" fontAlgn="base"/>
            <a:endParaRPr lang="pl-PL" b="1" dirty="0"/>
          </a:p>
          <a:p>
            <a:pPr lvl="0" algn="ctr" fontAlgn="base"/>
            <a:endParaRPr lang="pl-PL" b="1" dirty="0"/>
          </a:p>
          <a:p>
            <a:pPr algn="ctr" fontAlgn="base"/>
            <a:r>
              <a:rPr lang="pl-PL" dirty="0"/>
              <a:t>Całkowity koszt powstania 300 placówek w ciągu 5 lat może wynieść </a:t>
            </a:r>
            <a:r>
              <a:rPr lang="pl-PL" b="1" u="sng" dirty="0"/>
              <a:t>od 735 mln do 870 mln zł. </a:t>
            </a:r>
          </a:p>
          <a:p>
            <a:pPr lvl="0" algn="ctr" fontAlgn="base"/>
            <a:endParaRPr lang="pl-PL" b="1" u="sng" dirty="0"/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356839"/>
            <a:chOff x="395536" y="764704"/>
            <a:chExt cx="8352928" cy="1357445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3523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6C08138B-5AE4-4BBA-9E17-0174150A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Kwestie finansowania</a:t>
            </a:r>
            <a:r>
              <a:rPr lang="pl-PL" altLang="pl-PL" sz="28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6" y="1473466"/>
            <a:ext cx="10802916" cy="4835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l-PL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dirty="0"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800" b="1" u="sng" dirty="0"/>
              <a:t>Zgodnie z ustawą zadania z zakresu szczególnej opieki geriatrycznej wykonują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sz="2800" b="1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800" dirty="0">
                <a:cs typeface="Arial" panose="020B0604020202020204" pitchFamily="34" charset="0"/>
              </a:rPr>
              <a:t>    1) 	Minister Zdrowia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800" dirty="0">
                <a:cs typeface="Arial" panose="020B0604020202020204" pitchFamily="34" charset="0"/>
              </a:rPr>
              <a:t>    2) 	Wojewoda</a:t>
            </a:r>
            <a:endParaRPr lang="pl-PL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sz="2800" dirty="0">
                <a:cs typeface="Arial" panose="020B0604020202020204" pitchFamily="34" charset="0"/>
              </a:rPr>
              <a:t>    3)  Powiat</a:t>
            </a:r>
            <a:endParaRPr lang="pl-PL" altLang="pl-PL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2800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404664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Szczególna opieka geriatryczna </a:t>
            </a:r>
          </a:p>
        </p:txBody>
      </p:sp>
    </p:spTree>
    <p:extLst>
      <p:ext uri="{BB962C8B-B14F-4D97-AF65-F5344CB8AC3E}">
        <p14:creationId xmlns:p14="http://schemas.microsoft.com/office/powerpoint/2010/main" val="12001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2" y="1827678"/>
            <a:ext cx="10802916" cy="43216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dirty="0"/>
          </a:p>
          <a:p>
            <a:r>
              <a:rPr lang="pl-PL" b="1" dirty="0"/>
              <a:t>Całkowity koszt utworzenia 300 Centrów Zdrowia 75+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Wariant A – 5 letni – 870 mln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Wariant B – 4 letni  - 735 mln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r>
              <a:rPr lang="pl-PL" b="1" dirty="0"/>
              <a:t>Opcja utworzenia 300 Centrów Zdrowia 75+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l-PL" sz="1600" b="1" dirty="0"/>
              <a:t>Wariant A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Georgia" panose="02040502050405020303" pitchFamily="18" charset="0"/>
              </a:rPr>
              <a:t>Dostosowanie – 20%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Georgia" panose="02040502050405020303" pitchFamily="18" charset="0"/>
              </a:rPr>
              <a:t>Przebudowa – 40 %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Georgia" panose="02040502050405020303" pitchFamily="18" charset="0"/>
              </a:rPr>
              <a:t>Budowa od podstaw – 40 %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l-PL" sz="1600" b="1" dirty="0"/>
              <a:t>Wariant B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Georgia" panose="02040502050405020303" pitchFamily="18" charset="0"/>
              </a:rPr>
              <a:t>Dostosowanie – 30%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Georgia" panose="02040502050405020303" pitchFamily="18" charset="0"/>
              </a:rPr>
              <a:t>Przebudowa – 40 %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altLang="pl-PL" sz="1600" b="1" dirty="0">
                <a:latin typeface="Georgia" panose="02040502050405020303" pitchFamily="18" charset="0"/>
              </a:rPr>
              <a:t>Budowa od podstaw – 30 %</a:t>
            </a:r>
            <a:endParaRPr lang="pl-PL" altLang="pl-PL" sz="1600" dirty="0">
              <a:latin typeface="Georgia" panose="02040502050405020303" pitchFamily="18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356839"/>
            <a:chOff x="395536" y="764704"/>
            <a:chExt cx="8352928" cy="1357445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3523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6C08138B-5AE4-4BBA-9E17-0174150A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Kwestie finansowania utworzenia 300 Centrów Zdrowia 75+</a:t>
            </a: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2" y="1396790"/>
            <a:ext cx="10802916" cy="47525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dirty="0"/>
          </a:p>
          <a:p>
            <a:pPr lvl="0" algn="ctr" fontAlgn="base"/>
            <a:endParaRPr lang="pl-PL" b="1" u="sng" dirty="0"/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356839"/>
            <a:chOff x="395536" y="764704"/>
            <a:chExt cx="8352928" cy="1357445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3523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6C08138B-5AE4-4BBA-9E17-0174150A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Kwestie finansowania utworzenia 300 Centrów Zdrowia 75+</a:t>
            </a: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F8CDB86-47E2-4C3A-BE23-FE448F723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71850"/>
              </p:ext>
            </p:extLst>
          </p:nvPr>
        </p:nvGraphicFramePr>
        <p:xfrm>
          <a:off x="1422547" y="1568123"/>
          <a:ext cx="8862222" cy="459718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486825530"/>
                    </a:ext>
                  </a:extLst>
                </a:gridCol>
                <a:gridCol w="1441906">
                  <a:extLst>
                    <a:ext uri="{9D8B030D-6E8A-4147-A177-3AD203B41FA5}">
                      <a16:colId xmlns:a16="http://schemas.microsoft.com/office/drawing/2014/main" val="2628648767"/>
                    </a:ext>
                  </a:extLst>
                </a:gridCol>
                <a:gridCol w="1477037">
                  <a:extLst>
                    <a:ext uri="{9D8B030D-6E8A-4147-A177-3AD203B41FA5}">
                      <a16:colId xmlns:a16="http://schemas.microsoft.com/office/drawing/2014/main" val="899741590"/>
                    </a:ext>
                  </a:extLst>
                </a:gridCol>
                <a:gridCol w="1477037">
                  <a:extLst>
                    <a:ext uri="{9D8B030D-6E8A-4147-A177-3AD203B41FA5}">
                      <a16:colId xmlns:a16="http://schemas.microsoft.com/office/drawing/2014/main" val="263871822"/>
                    </a:ext>
                  </a:extLst>
                </a:gridCol>
                <a:gridCol w="1477037">
                  <a:extLst>
                    <a:ext uri="{9D8B030D-6E8A-4147-A177-3AD203B41FA5}">
                      <a16:colId xmlns:a16="http://schemas.microsoft.com/office/drawing/2014/main" val="2150765990"/>
                    </a:ext>
                  </a:extLst>
                </a:gridCol>
                <a:gridCol w="1477037">
                  <a:extLst>
                    <a:ext uri="{9D8B030D-6E8A-4147-A177-3AD203B41FA5}">
                      <a16:colId xmlns:a16="http://schemas.microsoft.com/office/drawing/2014/main" val="2488888039"/>
                    </a:ext>
                  </a:extLst>
                </a:gridCol>
              </a:tblGrid>
              <a:tr h="358425">
                <a:tc gridSpan="6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WARIANT A (wolniejszy) – kwoty w mln zł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647786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447305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pl-PL" dirty="0"/>
                        <a:t>dostosowania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45858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pl-PL" dirty="0"/>
                        <a:t>przebudowa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098162"/>
                  </a:ext>
                </a:extLst>
              </a:tr>
              <a:tr h="627244">
                <a:tc>
                  <a:txBody>
                    <a:bodyPr/>
                    <a:lstStyle/>
                    <a:p>
                      <a:r>
                        <a:rPr lang="pl-PL" dirty="0"/>
                        <a:t>budowa od podstaw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298868"/>
                  </a:ext>
                </a:extLst>
              </a:tr>
              <a:tr h="333821">
                <a:tc>
                  <a:txBody>
                    <a:bodyPr/>
                    <a:lstStyle/>
                    <a:p>
                      <a:r>
                        <a:rPr lang="pl-PL" b="1" dirty="0"/>
                        <a:t>razem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04763"/>
                  </a:ext>
                </a:extLst>
              </a:tr>
              <a:tr h="363403">
                <a:tc gridSpan="6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WARIANT B (szybszy) – kwoty w mln zł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760775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pl-PL" dirty="0"/>
                        <a:t>dostosowania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207189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pl-PL" dirty="0"/>
                        <a:t>przebudowa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747629"/>
                  </a:ext>
                </a:extLst>
              </a:tr>
              <a:tr h="627244">
                <a:tc>
                  <a:txBody>
                    <a:bodyPr/>
                    <a:lstStyle/>
                    <a:p>
                      <a:r>
                        <a:rPr lang="pl-PL" dirty="0"/>
                        <a:t>budowa od podstaw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01146"/>
                  </a:ext>
                </a:extLst>
              </a:tr>
              <a:tr h="390941">
                <a:tc>
                  <a:txBody>
                    <a:bodyPr/>
                    <a:lstStyle/>
                    <a:p>
                      <a:r>
                        <a:rPr lang="pl-PL" b="1" dirty="0"/>
                        <a:t>razem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172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8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4760" y="1890016"/>
            <a:ext cx="10802916" cy="39872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8" y="163438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5" y="223116"/>
            <a:ext cx="1036915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8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Centrów Zdrowia 75+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7588FAC9-B14D-4E49-AC32-0E93F0D6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75" y="1972037"/>
            <a:ext cx="51845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000" dirty="0">
                <a:solidFill>
                  <a:srgbClr val="0067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Docelowa szacowana liczba centrów do utworzenia </a:t>
            </a:r>
          </a:p>
          <a:p>
            <a:pPr algn="ctr">
              <a:spcAft>
                <a:spcPts val="600"/>
              </a:spcAft>
            </a:pPr>
            <a:r>
              <a:rPr lang="pl-PL" alt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Wariant I: 21 centrów </a:t>
            </a:r>
            <a:br>
              <a:rPr lang="pl-PL" alt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przy założeniu 1 centrum/12 000 os.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Wariant II: 41 centrów </a:t>
            </a:r>
            <a:br>
              <a:rPr lang="pl-PL" alt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przy założeniu 1 centrum/6 000 os.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Wariant optymalny: 30 centrów </a:t>
            </a:r>
            <a:br>
              <a:rPr lang="pl-PL" alt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przy założeniu 1 centrum/9 000 os.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82A61CB-F7E4-41F3-BC72-F1F2ABB6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42" y="1320484"/>
            <a:ext cx="6090306" cy="51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4760" y="1890016"/>
            <a:ext cx="10802916" cy="39872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8" y="163438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5" y="223116"/>
            <a:ext cx="1036915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28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2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Centrów Zdrowia 75+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51841F4-9A1A-46C3-918B-7BD14B446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7024"/>
              </p:ext>
            </p:extLst>
          </p:nvPr>
        </p:nvGraphicFramePr>
        <p:xfrm>
          <a:off x="1789657" y="1502802"/>
          <a:ext cx="8770840" cy="466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82554">
                  <a:extLst>
                    <a:ext uri="{9D8B030D-6E8A-4147-A177-3AD203B41FA5}">
                      <a16:colId xmlns:a16="http://schemas.microsoft.com/office/drawing/2014/main" val="3527433794"/>
                    </a:ext>
                  </a:extLst>
                </a:gridCol>
                <a:gridCol w="2062762">
                  <a:extLst>
                    <a:ext uri="{9D8B030D-6E8A-4147-A177-3AD203B41FA5}">
                      <a16:colId xmlns:a16="http://schemas.microsoft.com/office/drawing/2014/main" val="2293592220"/>
                    </a:ext>
                  </a:extLst>
                </a:gridCol>
                <a:gridCol w="2062762">
                  <a:extLst>
                    <a:ext uri="{9D8B030D-6E8A-4147-A177-3AD203B41FA5}">
                      <a16:colId xmlns:a16="http://schemas.microsoft.com/office/drawing/2014/main" val="1590585476"/>
                    </a:ext>
                  </a:extLst>
                </a:gridCol>
                <a:gridCol w="2062762">
                  <a:extLst>
                    <a:ext uri="{9D8B030D-6E8A-4147-A177-3AD203B41FA5}">
                      <a16:colId xmlns:a16="http://schemas.microsoft.com/office/drawing/2014/main" val="3161719220"/>
                    </a:ext>
                  </a:extLst>
                </a:gridCol>
              </a:tblGrid>
              <a:tr h="251002">
                <a:tc>
                  <a:txBody>
                    <a:bodyPr/>
                    <a:lstStyle/>
                    <a:p>
                      <a:r>
                        <a:rPr lang="pl-PL" dirty="0"/>
                        <a:t>Powiat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75+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Powiat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75+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50709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Kraków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67 458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Myślenicki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7 409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796423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Nowy Sącz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6 282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Nowosądecki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12 322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988925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Tarnów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10 161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Nowotarski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12 665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841804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Bocheński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6 767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Olkuski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8 939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42695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Brzeski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6 135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Oświęcimski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12 198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333125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Chrzanowski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10 142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Proszowicki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3 223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163403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Dąbrowski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4 097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Suski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5 698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058739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Gorlicki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7 677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Tarnowski*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13 543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993870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Krakowski*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18 478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Tatrzański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4 884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34929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Limanowski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7 677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Wadowicki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00FF00"/>
                          </a:highlight>
                        </a:rPr>
                        <a:t>10 528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14829"/>
                  </a:ext>
                </a:extLst>
              </a:tr>
              <a:tr h="333036"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Miechowski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4 245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Wielicki*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7 775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857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254870"/>
            <a:ext cx="11629230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endParaRPr lang="pl-PL" sz="1600" dirty="0"/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379289" y="11663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16632"/>
            <a:ext cx="10369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Zgłoszenia propozycji dotyczących utworzenia i lokalizacji Centrum Zdrowia 75+</a:t>
            </a:r>
            <a:endParaRPr lang="pl-PL" altLang="pl-PL" sz="2000" b="1" kern="0" spc="-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8B4E0E8-B84C-4BC3-90BD-F6A3C25F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26" y="1407270"/>
            <a:ext cx="11296748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l-PL" b="1" dirty="0"/>
              <a:t>Zgłoszenie musi zawierać:</a:t>
            </a:r>
          </a:p>
          <a:p>
            <a:pPr algn="just"/>
            <a:endParaRPr lang="pl-PL" u="sng" dirty="0"/>
          </a:p>
          <a:p>
            <a:pPr algn="just"/>
            <a:r>
              <a:rPr lang="pl-PL" u="sng" dirty="0"/>
              <a:t>1. Propozycję lokalizacji Centrum Zdrowia 75+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dirty="0"/>
              <a:t>wraz ze wskazaniem podmiotu leczniczego, w którym ma ono być utworzone – w przypadku gdy centrum ma zostać utworzone w ramach struktury organizacyjnej istniejącego podmiotu leczniczego,</a:t>
            </a:r>
          </a:p>
          <a:p>
            <a:pPr algn="just"/>
            <a:r>
              <a:rPr lang="pl-PL" dirty="0"/>
              <a:t>albo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dirty="0"/>
              <a:t>wraz z informacją, że ma być ono utworzone jako nowy podmiot leczniczy.</a:t>
            </a:r>
          </a:p>
          <a:p>
            <a:pPr algn="just"/>
            <a:endParaRPr lang="pl-PL" dirty="0"/>
          </a:p>
          <a:p>
            <a:pPr algn="just"/>
            <a:r>
              <a:rPr lang="pl-PL" u="sng" dirty="0"/>
              <a:t>2. Propozycję obszaru działania Centrum Zdrowia 75+</a:t>
            </a:r>
          </a:p>
          <a:p>
            <a:pPr algn="just"/>
            <a:r>
              <a:rPr lang="pl-PL" dirty="0"/>
              <a:t>Obszar działania Centrum Zdrowia 75+ obejmuje teren powiatu, jego części, kilku powiatów albo ich części, zamieszkały łącznie przez nie mniej niż 6 tys. i nie więcej niż 12 tys. osób, które ukończyły 75. rok życia, według stanu na dzień 31 grudnia roku poprzedniego.</a:t>
            </a:r>
          </a:p>
          <a:p>
            <a:pPr algn="just"/>
            <a:endParaRPr lang="pl-PL" dirty="0"/>
          </a:p>
          <a:p>
            <a:pPr algn="just"/>
            <a:r>
              <a:rPr lang="pl-PL" u="sng" dirty="0"/>
              <a:t>3. Liczbę osób, które ukończyły 75. rok życia</a:t>
            </a:r>
          </a:p>
          <a:p>
            <a:pPr algn="just"/>
            <a:r>
              <a:rPr lang="pl-PL" dirty="0"/>
              <a:t>Zamieszkujących na obszarze działania Centrum Zdrowia 75+, ustaloną według stanu na dzień 31 grudnia roku poprzedniego.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720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254870"/>
            <a:ext cx="11629230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endParaRPr lang="pl-PL" sz="1600" dirty="0"/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379289" y="11663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16632"/>
            <a:ext cx="10369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Zgłoszenia propozycji dotyczących utworzenia i lokalizacji Centrum Zdrowia 75+</a:t>
            </a:r>
            <a:endParaRPr lang="pl-PL" altLang="pl-PL" sz="2000" b="1" kern="0" spc="-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8B4E0E8-B84C-4BC3-90BD-F6A3C25F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26" y="1412776"/>
            <a:ext cx="11296748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l-PL" u="sng" dirty="0"/>
              <a:t>4. Pisemną deklarację podmiotu leczniczego</a:t>
            </a:r>
          </a:p>
          <a:p>
            <a:pPr algn="just"/>
            <a:endParaRPr lang="pl-PL" u="sng" dirty="0"/>
          </a:p>
          <a:p>
            <a:pPr algn="just"/>
            <a:r>
              <a:rPr lang="pl-PL" dirty="0"/>
              <a:t>W przypadku zamiaru utworzenia Centrum w ramach struktury organizacyjnej podmiotu leczniczego - do zgłoszenia dołącza się pisemną deklarację podmiotu leczniczego, o gotowości utworzenia w tym podmiocie centrum.</a:t>
            </a:r>
          </a:p>
          <a:p>
            <a:pPr algn="just"/>
            <a:endParaRPr lang="pl-PL" dirty="0"/>
          </a:p>
          <a:p>
            <a:pPr algn="just"/>
            <a:r>
              <a:rPr lang="pl-PL" u="sng" dirty="0"/>
              <a:t>5. Porozumienie między powiatami</a:t>
            </a:r>
          </a:p>
          <a:p>
            <a:pPr algn="just"/>
            <a:endParaRPr lang="pl-PL" u="sng" dirty="0"/>
          </a:p>
          <a:p>
            <a:pPr algn="just"/>
            <a:r>
              <a:rPr lang="pl-PL" dirty="0"/>
              <a:t>W przypadku, gdy powiat ma zamiar zawrzeć z powiatem sąsiednim, położonym na terenie tego samego województwa, porozumienie o przekazaniu temu powiatowi sąsiedniemu do realizacji zadania utworzenia Centrum Zdrowia 75+ dołącza się również porozumienie o przyjęciu do realizacji zadania utworzenia Centrum.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Porozumienie powinno określać w szczególności sposób realizacji zadania, warunki wzajemnych rozliczeń oraz tryb kontroli realizacji tego zadania.</a:t>
            </a:r>
          </a:p>
          <a:p>
            <a:pPr algn="just"/>
            <a:endParaRPr lang="pl-PL" dirty="0"/>
          </a:p>
          <a:p>
            <a:pPr algn="just"/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777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254870"/>
            <a:ext cx="11629230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endParaRPr lang="pl-PL" sz="1600" dirty="0"/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379289" y="11663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16632"/>
            <a:ext cx="10369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Zgłoszenia propozycji dotyczących utworzenia i lokalizacji Centrum Zdrowia 75+</a:t>
            </a:r>
            <a:endParaRPr lang="pl-PL" altLang="pl-PL" sz="2000" b="1" kern="0" spc="-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8B4E0E8-B84C-4BC3-90BD-F6A3C25F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26" y="1407270"/>
            <a:ext cx="11296748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b="1" dirty="0"/>
              <a:t>Zgłoszenie  - elementy dodatkowe:</a:t>
            </a:r>
          </a:p>
          <a:p>
            <a:endParaRPr lang="pl-PL" b="1" dirty="0"/>
          </a:p>
          <a:p>
            <a:pPr marL="342900" indent="-342900">
              <a:buAutoNum type="arabicPeriod"/>
            </a:pPr>
            <a:r>
              <a:rPr lang="pl-PL" b="1" dirty="0"/>
              <a:t>Opcja utworzenia Centrum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Dostosowanie</a:t>
            </a:r>
          </a:p>
          <a:p>
            <a:pPr marL="285750" lvl="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Przebudowa</a:t>
            </a:r>
          </a:p>
          <a:p>
            <a:pPr marL="285750" lvl="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/>
              <a:t>Budowa od podstaw</a:t>
            </a:r>
          </a:p>
          <a:p>
            <a:pPr marL="285750" lvl="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dirty="0"/>
          </a:p>
          <a:p>
            <a:pPr lvl="0" fontAlgn="base">
              <a:buClr>
                <a:schemeClr val="accent1">
                  <a:lumMod val="75000"/>
                </a:schemeClr>
              </a:buClr>
            </a:pPr>
            <a:r>
              <a:rPr lang="pl-PL" b="1" dirty="0"/>
              <a:t>2.  Szacunkowy koszt utworzenia Centrum*</a:t>
            </a:r>
            <a:endParaRPr lang="pl-PL" dirty="0"/>
          </a:p>
          <a:p>
            <a:pPr lvl="0" fontAlgn="base"/>
            <a:r>
              <a:rPr lang="pl-PL" dirty="0"/>
              <a:t>*Koszt z uwzględnieniem zakupu podstawowego wyposażenia Centrum</a:t>
            </a:r>
          </a:p>
          <a:p>
            <a:pPr lvl="0" fontAlgn="base"/>
            <a:endParaRPr lang="pl-PL" dirty="0"/>
          </a:p>
          <a:p>
            <a:pPr lvl="0" fontAlgn="base"/>
            <a:r>
              <a:rPr lang="pl-PL" b="1" dirty="0"/>
              <a:t>3. Źródło finansowania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pl-PL" dirty="0"/>
              <a:t>Środki własne powiatu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pl-PL" dirty="0"/>
              <a:t>Fundusz Medyczny</a:t>
            </a:r>
          </a:p>
          <a:p>
            <a:pPr lvl="0" fontAlgn="base"/>
            <a:r>
              <a:rPr lang="pl-PL" dirty="0"/>
              <a:t> </a:t>
            </a:r>
          </a:p>
          <a:p>
            <a:pPr lvl="0" fontAlgn="base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421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254870"/>
            <a:ext cx="11629230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endParaRPr lang="pl-PL" sz="1600" dirty="0"/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379289" y="11663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26" y="116632"/>
            <a:ext cx="10369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Zgłoszenia propozycji dotyczących utworzenia i lokalizacji Centrum Zdrowia 75+</a:t>
            </a:r>
            <a:endParaRPr lang="pl-PL" altLang="pl-PL" sz="2000" b="1" kern="0" spc="-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8B4E0E8-B84C-4BC3-90BD-F6A3C25F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26" y="1407270"/>
            <a:ext cx="11296748" cy="5054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b="1" dirty="0"/>
              <a:t>Zgłoszenie  </a:t>
            </a:r>
          </a:p>
          <a:p>
            <a:pPr lvl="0" fontAlgn="base"/>
            <a:r>
              <a:rPr lang="pl-PL" dirty="0"/>
              <a:t> </a:t>
            </a:r>
          </a:p>
          <a:p>
            <a:r>
              <a:rPr lang="pl-PL" dirty="0"/>
              <a:t>Zgłoszenia propozycji dotyczących utworzenia i lokalizacji Centrum Zdrowia 75+ należy przesyłać do Wydziału Zdrowia Małopolskiego Urzędu Wojewódzkiego w Krakowie: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za pośrednictwem e-</a:t>
            </a:r>
            <a:r>
              <a:rPr lang="pl-PL" dirty="0" err="1"/>
              <a:t>Puap</a:t>
            </a:r>
            <a:r>
              <a:rPr lang="pl-P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r>
              <a:rPr lang="pl-PL" dirty="0"/>
              <a:t>lub 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poczty elektronicznej na adres </a:t>
            </a:r>
            <a:r>
              <a:rPr lang="pl-PL" dirty="0">
                <a:hlinkClick r:id="rId3"/>
              </a:rPr>
              <a:t>wz@malopolska.uw.gov.pl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2000" b="1" dirty="0">
                <a:solidFill>
                  <a:srgbClr val="FF0000"/>
                </a:solidFill>
                <a:cs typeface="Arial" panose="020B0604020202020204" pitchFamily="34" charset="0"/>
              </a:rPr>
              <a:t>Termin: do 12 marca 2024 r.</a:t>
            </a:r>
            <a:endParaRPr lang="pl-PL" sz="2000" b="1" dirty="0">
              <a:solidFill>
                <a:srgbClr val="FF0000"/>
              </a:solidFill>
            </a:endParaRPr>
          </a:p>
          <a:p>
            <a:pPr lvl="0" fontAlgn="base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051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64" y="1939342"/>
            <a:ext cx="9577188" cy="43547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BRAK POROZUMIENIA POMIĘDZY POWIATAMI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 I BRAK ZGŁOSZENIA UTWORZENIA CENTRUM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algn="ctr"/>
            <a:r>
              <a:rPr lang="pl-PL" u="sng" dirty="0"/>
              <a:t>gdy powiat nie zdecyduje się na samodzielne utworzenie centrum </a:t>
            </a:r>
            <a:br>
              <a:rPr lang="pl-PL" u="sng" dirty="0"/>
            </a:br>
            <a:r>
              <a:rPr lang="pl-PL" u="sng" dirty="0"/>
              <a:t>i jednocześnie nie zawrze porozumienia z innym powiatem</a:t>
            </a:r>
          </a:p>
          <a:p>
            <a:pPr algn="just"/>
            <a:endParaRPr lang="pl-PL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Centrum lokalizuje się w podmiocie leczniczym wykonującym działalność na obszarze działania centrum,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Decydował będzie o tym Wojewoda wraz z OWNFZ przy opracowywaniu wojewódzkiego planu i minister właściwy do spraw zdrowia poprzez zatwierdzenie tego dokumentu,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przypadku gdy wynika to z wojewódzkiego planu - powiat jest obowiązany do utworzenia centrum nie później niż w terminie 5 lat od dnia wejścia w życie ustawy, albo do zawarcia porozumienia z powiatem sąsiednim.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258552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F4EA544D-24DD-47CE-B416-348B3F11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281208"/>
            <a:ext cx="10369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</p:txBody>
      </p:sp>
    </p:spTree>
    <p:extLst>
      <p:ext uri="{BB962C8B-B14F-4D97-AF65-F5344CB8AC3E}">
        <p14:creationId xmlns:p14="http://schemas.microsoft.com/office/powerpoint/2010/main" val="38775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6" y="1932712"/>
            <a:ext cx="10802916" cy="3872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Dane demograficzne w podziale na gminy (Małopolska):</a:t>
            </a:r>
          </a:p>
          <a:p>
            <a:r>
              <a:rPr lang="pl-PL" dirty="0"/>
              <a:t>Liczba ludności</a:t>
            </a:r>
          </a:p>
          <a:p>
            <a:r>
              <a:rPr lang="pl-PL" dirty="0"/>
              <a:t>w tym</a:t>
            </a:r>
          </a:p>
          <a:p>
            <a:r>
              <a:rPr lang="pl-PL" dirty="0"/>
              <a:t>Liczba ludności pow. 60 lat</a:t>
            </a:r>
          </a:p>
          <a:p>
            <a:r>
              <a:rPr lang="pl-PL" dirty="0"/>
              <a:t>Liczba ludności pow. 75 lat  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Wykaz podmiotów leczniczych (Małopolska) z obszaru opieki geriatrycznej:</a:t>
            </a:r>
          </a:p>
          <a:p>
            <a:r>
              <a:rPr lang="pl-PL" dirty="0"/>
              <a:t>Poradnie geriatryczne</a:t>
            </a:r>
          </a:p>
          <a:p>
            <a:r>
              <a:rPr lang="pl-PL" dirty="0"/>
              <a:t>Opieka środowiskowa geriatryczna</a:t>
            </a:r>
          </a:p>
          <a:p>
            <a:r>
              <a:rPr lang="pl-PL" dirty="0"/>
              <a:t>Opieka dzienna geriatryczna</a:t>
            </a:r>
          </a:p>
          <a:p>
            <a:r>
              <a:rPr lang="pl-PL" dirty="0"/>
              <a:t>Opieka stacjonarna geriatryczna</a:t>
            </a:r>
          </a:p>
          <a:p>
            <a:endParaRPr lang="pl-PL" dirty="0"/>
          </a:p>
          <a:p>
            <a:r>
              <a:rPr lang="pl-PL" dirty="0"/>
              <a:t>Wątpliwości, uwagi, zapytania: Termin 31.01.2024 r., email: </a:t>
            </a:r>
            <a:r>
              <a:rPr lang="pl-PL" dirty="0">
                <a:hlinkClick r:id="rId2"/>
              </a:rPr>
              <a:t>wz@malopolska.uw.gov.pl</a:t>
            </a:r>
            <a:endParaRPr lang="pl-PL" dirty="0"/>
          </a:p>
          <a:p>
            <a:endParaRPr lang="pl-PL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u="sng" dirty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483617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74C4ED20-5CFE-4CE9-8851-D068D220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35229"/>
            <a:ext cx="1036915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</a:t>
            </a:r>
          </a:p>
          <a:p>
            <a:pPr algn="ctr">
              <a:spcAft>
                <a:spcPts val="600"/>
              </a:spcAft>
            </a:pPr>
            <a:r>
              <a:rPr lang="pl-PL" altLang="pl-PL" sz="28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D02810-419D-4334-BEFE-6789EF21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341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6" y="1762161"/>
            <a:ext cx="10802916" cy="36272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Zadania Wojewody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z zakresu szczególnej opieki geriatrycznej</a:t>
            </a:r>
            <a:br>
              <a:rPr lang="pl-PL" b="1" dirty="0"/>
            </a:br>
            <a:endParaRPr lang="pl-PL" b="1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cs typeface="Arial" panose="020B0604020202020204" pitchFamily="34" charset="0"/>
              </a:rPr>
              <a:t>    1) 	sporządzanie projektu wojewódzkiego planu działania szczególnej opieki geriatrycznej,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	w porozumieniu z Narodowym Funduszem Zdrowia, a także jego aktualizacja;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cs typeface="Arial" panose="020B0604020202020204" pitchFamily="34" charset="0"/>
              </a:rPr>
              <a:t>    2)	uzgadnianie z właściwymi powiatami warunków utworzenia centrum zdrowia 75+;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cs typeface="Arial" panose="020B0604020202020204" pitchFamily="34" charset="0"/>
              </a:rPr>
              <a:t>    3) 	monitorowanie działalności centrum w zakresie organizacji i dostępności do świadczeń opieki 	zdrowotnej.</a:t>
            </a: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pl-PL" altLang="pl-PL" sz="1400" dirty="0">
              <a:solidFill>
                <a:srgbClr val="002060"/>
              </a:solidFill>
              <a:latin typeface="Calibri 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sz="1200" dirty="0">
              <a:latin typeface="Georgia" panose="02040502050405020303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3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378495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FAD498CD-49D4-4A5D-99EB-1FC34ABB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353305"/>
            <a:ext cx="10369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</p:txBody>
      </p:sp>
    </p:spTree>
    <p:extLst>
      <p:ext uri="{BB962C8B-B14F-4D97-AF65-F5344CB8AC3E}">
        <p14:creationId xmlns:p14="http://schemas.microsoft.com/office/powerpoint/2010/main" val="212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E16DC258-DE77-45D2-A03F-777DA89B01F0}"/>
              </a:ext>
            </a:extLst>
          </p:cNvPr>
          <p:cNvSpPr txBox="1"/>
          <p:nvPr/>
        </p:nvSpPr>
        <p:spPr>
          <a:xfrm>
            <a:off x="191344" y="836712"/>
            <a:ext cx="6532562" cy="3758239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pl-P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  <a:p>
            <a:pPr algn="ctr">
              <a:defRPr/>
            </a:pPr>
            <a:endParaRPr lang="pl-P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l-PL" sz="3200" dirty="0">
                <a:solidFill>
                  <a:srgbClr val="0070C0"/>
                </a:solidFill>
              </a:rPr>
              <a:t>Joanna Bogacz</a:t>
            </a:r>
          </a:p>
          <a:p>
            <a:pPr algn="ctr">
              <a:defRPr/>
            </a:pPr>
            <a:r>
              <a:rPr lang="pl-PL" sz="3200" dirty="0">
                <a:solidFill>
                  <a:srgbClr val="0070C0"/>
                </a:solidFill>
              </a:rPr>
              <a:t>Dyrektor</a:t>
            </a:r>
          </a:p>
          <a:p>
            <a:pPr algn="ctr">
              <a:defRPr/>
            </a:pPr>
            <a:r>
              <a:rPr lang="pl-PL" sz="3200" dirty="0">
                <a:solidFill>
                  <a:srgbClr val="0070C0"/>
                </a:solidFill>
              </a:rPr>
              <a:t>Wydziału Zdrowia </a:t>
            </a:r>
          </a:p>
          <a:p>
            <a:pPr algn="ctr">
              <a:defRPr/>
            </a:pPr>
            <a:r>
              <a:rPr lang="pl-PL" sz="3200" dirty="0">
                <a:solidFill>
                  <a:srgbClr val="0070C0"/>
                </a:solidFill>
              </a:rPr>
              <a:t>Małopolski Urząd Wojewódzki w Krakowie </a:t>
            </a:r>
          </a:p>
        </p:txBody>
      </p:sp>
      <p:pic>
        <p:nvPicPr>
          <p:cNvPr id="40964" name="Picture 2" descr="C:\Users\Ania\Pictures\health-insurance-agency-pittsburgh-pa-720x340.jpg">
            <a:extLst>
              <a:ext uri="{FF2B5EF4-FFF2-40B4-BE49-F238E27FC236}">
                <a16:creationId xmlns:a16="http://schemas.microsoft.com/office/drawing/2014/main" id="{5888C95B-B219-423F-8599-E9587677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861048"/>
            <a:ext cx="42021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2" y="1534772"/>
            <a:ext cx="10802916" cy="49977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Zadania powiatu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z zakresu szczególnej opieki geriatrycznej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cs typeface="Arial" panose="020B0604020202020204" pitchFamily="34" charset="0"/>
              </a:rPr>
              <a:t>    1) 	rozpoznawanie potrzeb zdrowotnych i stanu zdrowia osób, które ukończyły 75. rok życia, 	</a:t>
            </a:r>
            <a:r>
              <a:rPr lang="pl-PL" dirty="0">
                <a:solidFill>
                  <a:srgbClr val="0067AC"/>
                </a:solidFill>
                <a:cs typeface="Arial" panose="020B0604020202020204" pitchFamily="34" charset="0"/>
              </a:rPr>
              <a:t>zamieszkujących na terenie powiatu;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solidFill>
                  <a:srgbClr val="0067AC"/>
                </a:solidFill>
                <a:cs typeface="Arial" panose="020B0604020202020204" pitchFamily="34" charset="0"/>
              </a:rPr>
              <a:t>    2) 	zgłaszanie Wojewodzie propozycji dotyczącej utworzenia i lokalizacji centrum zdrowia 75+,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solidFill>
                  <a:srgbClr val="0067AC"/>
                </a:solidFill>
                <a:cs typeface="Arial" panose="020B0604020202020204" pitchFamily="34" charset="0"/>
              </a:rPr>
              <a:t>    3)   	utworzenie centrum, w przypadku gdy taka potrzeba wynika z wojewódzkiego planu działania 	szczególnej opieki geriatrycznej;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solidFill>
                  <a:srgbClr val="0067AC"/>
                </a:solidFill>
                <a:cs typeface="Arial" panose="020B0604020202020204" pitchFamily="34" charset="0"/>
              </a:rPr>
              <a:t>    4)	możliwość zawierania porozumień z powiatem sąsiednim położonym na terenie tego samego 	województwa, o przekazaniu temu powiatowi sąsiedniemu do realizacji zadania utworzenia 	centrum. Porozumienie określa w szczególności sposób realizacji zadania, warunki 	wzajemnych rozliczeń oraz tryb kontroli realizacji tego zadania.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solidFill>
                <a:srgbClr val="0067AC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altLang="pl-PL" u="sng" dirty="0">
                <a:solidFill>
                  <a:srgbClr val="0067AC"/>
                </a:solidFill>
                <a:cs typeface="Arial" panose="020B0604020202020204" pitchFamily="34" charset="0"/>
              </a:rPr>
              <a:t>Powiat jest obowiązany do utworzenia zgłoszonego centrum, w przypadku gdy wynika to </a:t>
            </a:r>
            <a:br>
              <a:rPr lang="pl-PL" altLang="pl-PL" u="sng" dirty="0">
                <a:solidFill>
                  <a:srgbClr val="0067AC"/>
                </a:solidFill>
                <a:cs typeface="Arial" panose="020B0604020202020204" pitchFamily="34" charset="0"/>
              </a:rPr>
            </a:br>
            <a:r>
              <a:rPr lang="pl-PL" altLang="pl-PL" u="sng" dirty="0">
                <a:solidFill>
                  <a:srgbClr val="0067AC"/>
                </a:solidFill>
                <a:cs typeface="Arial" panose="020B0604020202020204" pitchFamily="34" charset="0"/>
              </a:rPr>
              <a:t>z wojewódzkiego planu, albo do zawarcia ww. porozumienia, nie później niż w terminie 5 lat od dnia wejścia w życie ustawy.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400" dirty="0">
              <a:solidFill>
                <a:srgbClr val="002060"/>
              </a:solidFill>
              <a:latin typeface="Calibri 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sz="1200" dirty="0">
              <a:latin typeface="Georgia" panose="02040502050405020303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3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359799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353305"/>
            <a:ext cx="10369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zadanie samorządu powiatowego</a:t>
            </a:r>
          </a:p>
        </p:txBody>
      </p:sp>
    </p:spTree>
    <p:extLst>
      <p:ext uri="{BB962C8B-B14F-4D97-AF65-F5344CB8AC3E}">
        <p14:creationId xmlns:p14="http://schemas.microsoft.com/office/powerpoint/2010/main" val="24101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42" y="1772816"/>
            <a:ext cx="10802916" cy="43924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Podmioty sprawujące szczególną opiekę geriatryczną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dirty="0">
                <a:cs typeface="Arial" panose="020B0604020202020204" pitchFamily="34" charset="0"/>
              </a:rPr>
              <a:t>Zgodnie z ustawą, szczególna opieka geriatryczna jest sprawowana w: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pl-PL" dirty="0">
                <a:cs typeface="Arial" panose="020B0604020202020204" pitchFamily="34" charset="0"/>
              </a:rPr>
              <a:t>szpitalnych oddziałach geriatrycznych wskazanych w wojewódzkim planie działania szczególnej opieki geriatrycznej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marL="342900" indent="-342900">
              <a:buAutoNum type="arabicParenR" startAt="2"/>
            </a:pPr>
            <a:r>
              <a:rPr lang="pl-PL" dirty="0">
                <a:cs typeface="Arial" panose="020B0604020202020204" pitchFamily="34" charset="0"/>
              </a:rPr>
              <a:t>centrach zdrowia 75+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marL="342900" indent="-342900">
              <a:buAutoNum type="arabicParenR" startAt="3"/>
            </a:pPr>
            <a:r>
              <a:rPr lang="pl-PL" dirty="0">
                <a:cs typeface="Arial" panose="020B0604020202020204" pitchFamily="34" charset="0"/>
              </a:rPr>
              <a:t>podstawowej opiece zdrowotnej</a:t>
            </a:r>
          </a:p>
          <a:p>
            <a:pPr marL="342900" indent="-342900">
              <a:buAutoNum type="arabicParenR" startAt="3"/>
            </a:pPr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cs typeface="Arial" panose="020B0604020202020204" pitchFamily="34" charset="0"/>
              </a:rPr>
              <a:t>Placówki szczególnej opieki geriatrycznej działają na terenie województwa na podstawie wojewódzkiego planu działania szczególnej opieki geriatrycznej sporządzanego przez Wojewodę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zatwierdzanego przez Ministra Zdrowia, po zaopiniowaniu przez Krajową Radę do Spraw Opieki Geriatrycznej.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pl-PL" altLang="pl-PL" sz="1200" u="sng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400" dirty="0">
              <a:solidFill>
                <a:srgbClr val="002060"/>
              </a:solidFill>
              <a:latin typeface="Calibri 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sz="1200" dirty="0">
              <a:latin typeface="Georgia" panose="02040502050405020303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sz="1300" dirty="0">
              <a:latin typeface="Georgia" panose="02040502050405020303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35101" y="353305"/>
            <a:ext cx="8353425" cy="1239732"/>
            <a:chOff x="343152" y="764704"/>
            <a:chExt cx="8352928" cy="1240285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2" y="1946363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1CAF054B-838D-446D-BB34-B6C743E4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353305"/>
            <a:ext cx="103691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4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systemu </a:t>
            </a:r>
          </a:p>
        </p:txBody>
      </p:sp>
    </p:spTree>
    <p:extLst>
      <p:ext uri="{BB962C8B-B14F-4D97-AF65-F5344CB8AC3E}">
        <p14:creationId xmlns:p14="http://schemas.microsoft.com/office/powerpoint/2010/main" val="33627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700808"/>
            <a:ext cx="11234964" cy="44779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SZPITALNE ODDZIAŁY GERIATRYCZNE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u="sng" dirty="0"/>
              <a:t>lokalizacja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dirty="0">
                <a:cs typeface="Arial" panose="020B0604020202020204" pitchFamily="34" charset="0"/>
              </a:rPr>
              <a:t>określona zostanie </a:t>
            </a:r>
            <a:r>
              <a:rPr lang="pl-PL" dirty="0"/>
              <a:t>wojewódzkim planie działania szczególnej opieki geriatrycznej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dirty="0">
                <a:cs typeface="Arial" panose="020B0604020202020204" pitchFamily="34" charset="0"/>
              </a:rPr>
              <a:t>po otrzymaniu pisemnej deklaracji podmiotu leczniczego prowadzącego szpital o gotowości włączenia oddziału geriatrycznego do wojewódzkiego planu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dirty="0"/>
              <a:t>w podmiotach leczniczych zakwalifikowanych do poziomu szpitali ogólnopolskich, szpitali III lub II stopnia w ramach tzw. sieci szpitali, lub ewentualnie: </a:t>
            </a:r>
          </a:p>
          <a:p>
            <a:pPr marL="1028700" lvl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l-PL" dirty="0"/>
              <a:t>w podmiotach leczniczych zakwalifikowanych do poziomu szpitali I stopnia w ramach sieci szpitali, </a:t>
            </a:r>
          </a:p>
          <a:p>
            <a:pPr marL="1028700" lvl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pl-PL" dirty="0"/>
              <a:t>w innych szpitalach, które zawarły umowę o udzielanie świadczeń opieki zdrowotnej z Narodowym Funduszem Zdrowia.</a:t>
            </a:r>
          </a:p>
          <a:p>
            <a:pPr lvl="1" inden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/>
          </a:p>
          <a:p>
            <a:pPr marL="0" lvl="1" indent="0">
              <a:buClr>
                <a:schemeClr val="accent1"/>
              </a:buClr>
              <a:buSzPct val="85000"/>
              <a:defRPr/>
            </a:pPr>
            <a:r>
              <a:rPr lang="pl-PL" u="sng" dirty="0">
                <a:cs typeface="Arial" panose="020B0604020202020204" pitchFamily="34" charset="0"/>
              </a:rPr>
              <a:t>W pierwszym wojewódzkim planie </a:t>
            </a:r>
            <a:r>
              <a:rPr lang="pl-PL" dirty="0">
                <a:cs typeface="Arial" panose="020B0604020202020204" pitchFamily="34" charset="0"/>
              </a:rPr>
              <a:t>uwzględnia się wszystkie oddziały geriatryczne istniejące w dniu wejścia w życie ustawy.</a:t>
            </a:r>
            <a:endParaRPr lang="pl-PL" altLang="pl-PL" sz="1600" dirty="0">
              <a:latin typeface="Georgia" panose="02040502050405020303" pitchFamily="18" charset="0"/>
            </a:endParaRPr>
          </a:p>
          <a:p>
            <a:pPr lvl="1" inden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dirty="0"/>
          </a:p>
          <a:p>
            <a:pPr marL="1028700" lvl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ü"/>
              <a:defRPr/>
            </a:pPr>
            <a:endParaRPr lang="pl-PL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pl-PL" altLang="pl-PL" dirty="0"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alt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9" y="376819"/>
            <a:ext cx="8353425" cy="1138238"/>
            <a:chOff x="395536" y="764704"/>
            <a:chExt cx="8352928" cy="113874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4482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8" name="Rectangle 14">
            <a:extLst>
              <a:ext uri="{FF2B5EF4-FFF2-40B4-BE49-F238E27FC236}">
                <a16:creationId xmlns:a16="http://schemas.microsoft.com/office/drawing/2014/main" id="{ACC3AB47-4600-4357-ABBF-8875B93A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51629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systemu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41" y="1952589"/>
            <a:ext cx="9865220" cy="29165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SZPITALNE ODDZIAŁY GERIATRYCZNE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u="sng" dirty="0"/>
              <a:t>liczba łóżek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łączna liczba łóżek w oddziałach geriatrycznych na terenie województwa </a:t>
            </a:r>
            <a:r>
              <a:rPr lang="pl-PL" b="1" dirty="0">
                <a:cs typeface="Arial" panose="020B0604020202020204" pitchFamily="34" charset="0"/>
              </a:rPr>
              <a:t>nie może być mniejsza niż 50 łóżek na 100 tys. osób, które ukończyły 60. rok życia, </a:t>
            </a:r>
            <a:r>
              <a:rPr lang="pl-PL" dirty="0">
                <a:cs typeface="Arial" panose="020B0604020202020204" pitchFamily="34" charset="0"/>
              </a:rPr>
              <a:t>zamieszkujących na terenie tego województwa, według stanu na dzień 31 grudnia roku poprzedniego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dirty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w okresie 5 lat </a:t>
            </a:r>
            <a:r>
              <a:rPr lang="pl-PL" dirty="0">
                <a:cs typeface="Arial" panose="020B0604020202020204" pitchFamily="34" charset="0"/>
              </a:rPr>
              <a:t>od dnia wejścia w życie ustawy łączna liczba łóżek w oddziałach geriatrycznych ujętych w wojewódzkim planie </a:t>
            </a:r>
            <a:r>
              <a:rPr lang="pl-PL" b="1" dirty="0">
                <a:cs typeface="Arial" panose="020B0604020202020204" pitchFamily="34" charset="0"/>
              </a:rPr>
              <a:t>może być mniejsza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487238" y="258552"/>
            <a:ext cx="8353425" cy="1428848"/>
            <a:chOff x="395535" y="764704"/>
            <a:chExt cx="8352928" cy="1429486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2135564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91F5C591-0F79-4A48-8EEB-8E15E583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51629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systemu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Symbol zastępczy zawartości 2">
            <a:extLst>
              <a:ext uri="{FF2B5EF4-FFF2-40B4-BE49-F238E27FC236}">
                <a16:creationId xmlns:a16="http://schemas.microsoft.com/office/drawing/2014/main" id="{9737C6E4-7C28-4624-8AC0-32112593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166233"/>
            <a:ext cx="9577188" cy="31349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SZPITALNE ODDZIAŁY GERIATRYCZNE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l-PL" b="1" dirty="0"/>
              <a:t>współpraca z Centrami Zdrowia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pl-PL" b="1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oddziały geriatryczne mają współpracować z </a:t>
            </a:r>
            <a:r>
              <a:rPr lang="pl-PL" b="1" dirty="0">
                <a:cs typeface="Arial" panose="020B0604020202020204" pitchFamily="34" charset="0"/>
              </a:rPr>
              <a:t>nie więcej niż 3 centrami 75+,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b="1" dirty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u="sng" dirty="0">
                <a:cs typeface="Arial" panose="020B0604020202020204" pitchFamily="34" charset="0"/>
              </a:rPr>
              <a:t>sposób realizacji współpracy ma określać </a:t>
            </a:r>
            <a:r>
              <a:rPr lang="pl-PL" b="1" u="sng" dirty="0">
                <a:cs typeface="Arial" panose="020B0604020202020204" pitchFamily="34" charset="0"/>
              </a:rPr>
              <a:t>porozumienie </a:t>
            </a:r>
            <a:r>
              <a:rPr lang="pl-PL" dirty="0">
                <a:cs typeface="Arial" panose="020B0604020202020204" pitchFamily="34" charset="0"/>
              </a:rPr>
              <a:t>zawarte pomiędzy podmiotem leczniczym prowadzącym szpital a centrum 75+,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l-PL" dirty="0"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Centrum 75+ jak i oddział geriatryczny mogą działać w ramach struktury tego samego podmiotu leczniczego.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endParaRPr lang="pl-PL" altLang="pl-PL" sz="1600" dirty="0">
              <a:latin typeface="Georgia" panose="02040502050405020303" pitchFamily="18" charset="0"/>
            </a:endParaRPr>
          </a:p>
        </p:txBody>
      </p:sp>
      <p:grpSp>
        <p:nvGrpSpPr>
          <p:cNvPr id="22537" name="Grupa 6">
            <a:extLst>
              <a:ext uri="{FF2B5EF4-FFF2-40B4-BE49-F238E27FC236}">
                <a16:creationId xmlns:a16="http://schemas.microsoft.com/office/drawing/2014/main" id="{D42B4BEB-3B8E-4AFF-801F-7D5938F7A9E3}"/>
              </a:ext>
            </a:extLst>
          </p:cNvPr>
          <p:cNvGrpSpPr>
            <a:grpSpLocks/>
          </p:cNvGrpSpPr>
          <p:nvPr/>
        </p:nvGrpSpPr>
        <p:grpSpPr bwMode="auto">
          <a:xfrm>
            <a:off x="1595313" y="258552"/>
            <a:ext cx="8353425" cy="1356838"/>
            <a:chOff x="503604" y="764704"/>
            <a:chExt cx="8352928" cy="1357444"/>
          </a:xfrm>
        </p:grpSpPr>
        <p:sp>
          <p:nvSpPr>
            <p:cNvPr id="2" name="object 3">
              <a:extLst>
                <a:ext uri="{FF2B5EF4-FFF2-40B4-BE49-F238E27FC236}">
                  <a16:creationId xmlns:a16="http://schemas.microsoft.com/office/drawing/2014/main" id="{5E8A70EC-104F-439D-A8A9-436169698FEB}"/>
                </a:ext>
              </a:extLst>
            </p:cNvPr>
            <p:cNvSpPr txBox="1">
              <a:spLocks/>
            </p:cNvSpPr>
            <p:nvPr/>
          </p:nvSpPr>
          <p:spPr>
            <a:xfrm>
              <a:off x="827310" y="764704"/>
              <a:ext cx="7868770" cy="692459"/>
            </a:xfrm>
            <a:prstGeom prst="rect">
              <a:avLst/>
            </a:prstGeom>
          </p:spPr>
          <p:txBody>
            <a:bodyPr lIns="0" tIns="265023" rIns="0" bIns="0">
              <a:spAutoFit/>
            </a:bodyPr>
            <a:lstStyle/>
            <a:p>
              <a:pPr marL="7938" algn="ctr" defTabSz="641350">
                <a:spcBef>
                  <a:spcPts val="850"/>
                </a:spcBef>
                <a:spcAft>
                  <a:spcPts val="850"/>
                </a:spcAft>
                <a:defRPr/>
              </a:pPr>
              <a:endParaRPr lang="pl-PL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BE2C927B-AD2D-4B86-AFDF-DC95E140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04" y="2063522"/>
              <a:ext cx="8352928" cy="58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FE6197BF-A3AC-4754-B281-C923F9A7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51629"/>
            <a:ext cx="1036915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altLang="pl-PL" sz="36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Szczególna opieka geriatryczna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kern="0" spc="-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systemu </a:t>
            </a:r>
          </a:p>
          <a:p>
            <a:pPr algn="ctr">
              <a:spcAft>
                <a:spcPts val="600"/>
              </a:spcAft>
            </a:pPr>
            <a:endParaRPr lang="pl-PL" altLang="pl-PL" sz="2000" b="1" dirty="0">
              <a:solidFill>
                <a:srgbClr val="0067A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ebieski projekt z paskami 16:9">
  <a:themeElements>
    <a:clrScheme name="Niestandardowy 7">
      <a:dk1>
        <a:srgbClr val="0067AC"/>
      </a:dk1>
      <a:lt1>
        <a:sysClr val="window" lastClr="FFFFFF"/>
      </a:lt1>
      <a:dk2>
        <a:srgbClr val="0067AC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89_TF03417271_TF03417271" id="{B69BA644-ED03-4215-9117-51A6D532B3F5}" vid="{F749F58E-C2BE-4B57-9E06-A6AA175B8098}"/>
    </a:ext>
  </a:extLst>
</a:theme>
</file>

<file path=ppt/theme/theme2.xml><?xml version="1.0" encoding="utf-8"?>
<a:theme xmlns:a="http://schemas.openxmlformats.org/drawingml/2006/main" name="Motyw pakietu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18201</TotalTime>
  <Words>3103</Words>
  <Application>Microsoft Office PowerPoint</Application>
  <PresentationFormat>Panoramiczny</PresentationFormat>
  <Paragraphs>531</Paragraphs>
  <Slides>40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</vt:lpstr>
      <vt:lpstr>Calibri Light</vt:lpstr>
      <vt:lpstr>Corbel</vt:lpstr>
      <vt:lpstr>Euphemia</vt:lpstr>
      <vt:lpstr>Georgia</vt:lpstr>
      <vt:lpstr>Wingdings</vt:lpstr>
      <vt:lpstr>Wingdings 2</vt:lpstr>
      <vt:lpstr>Niebieski projekt z paskami 16:9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Programy wraz z okresami szkolenia specjalizacyjnego lekarzy w dziedzinie geriatrii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Małopolski Urząd Wojewódzki w Krakowie</dc:title>
  <dc:creator>Katarzyna Stopka</dc:creator>
  <cp:lastModifiedBy>Aneta Kaczmarek</cp:lastModifiedBy>
  <cp:revision>705</cp:revision>
  <cp:lastPrinted>2022-03-04T12:15:42Z</cp:lastPrinted>
  <dcterms:created xsi:type="dcterms:W3CDTF">2017-06-19T19:06:14Z</dcterms:created>
  <dcterms:modified xsi:type="dcterms:W3CDTF">2024-01-25T13:50:52Z</dcterms:modified>
</cp:coreProperties>
</file>